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7"/>
  </p:notesMasterIdLst>
  <p:sldIdLst>
    <p:sldId id="267" r:id="rId2"/>
    <p:sldId id="272" r:id="rId3"/>
    <p:sldId id="273" r:id="rId4"/>
    <p:sldId id="274" r:id="rId5"/>
    <p:sldId id="259" r:id="rId6"/>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804" autoAdjust="0"/>
  </p:normalViewPr>
  <p:slideViewPr>
    <p:cSldViewPr>
      <p:cViewPr>
        <p:scale>
          <a:sx n="90" d="100"/>
          <a:sy n="90" d="100"/>
        </p:scale>
        <p:origin x="1956"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8EF8A652-9EEC-4612-BFCE-AE94BEACC585}" type="datetimeFigureOut">
              <a:rPr lang="en-US" smtClean="0"/>
              <a:t>1/23/2023</a:t>
            </a:fld>
            <a:endParaRPr lang="en-US"/>
          </a:p>
        </p:txBody>
      </p:sp>
      <p:sp>
        <p:nvSpPr>
          <p:cNvPr id="4" name="Slide Image Placeholder 3"/>
          <p:cNvSpPr>
            <a:spLocks noGrp="1" noRot="1" noChangeAspect="1"/>
          </p:cNvSpPr>
          <p:nvPr>
            <p:ph type="sldImg" idx="2"/>
          </p:nvPr>
        </p:nvSpPr>
        <p:spPr>
          <a:xfrm>
            <a:off x="3332163" y="971550"/>
            <a:ext cx="3394075" cy="2622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12F626E2-07FD-4D44-8A99-DB70D9004D1E}" type="slidenum">
              <a:rPr lang="en-US" smtClean="0"/>
              <a:t>‹#›</a:t>
            </a:fld>
            <a:endParaRPr lang="en-US"/>
          </a:p>
        </p:txBody>
      </p:sp>
    </p:spTree>
    <p:extLst>
      <p:ext uri="{BB962C8B-B14F-4D97-AF65-F5344CB8AC3E}">
        <p14:creationId xmlns:p14="http://schemas.microsoft.com/office/powerpoint/2010/main" val="2053214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A25A4A-5765-438D-81C8-FE3DDBBCD5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5659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A25A4A-5765-438D-81C8-FE3DDBBCD5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7637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A25A4A-5765-438D-81C8-FE3DDBBCD5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9750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A25A4A-5765-438D-81C8-FE3DDBBCD5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697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79"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5"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2920" y="310895"/>
            <a:ext cx="9052559" cy="124358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02920" y="1787652"/>
            <a:ext cx="9052559"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419856" y="7228332"/>
            <a:ext cx="3218687"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1/23/2023</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1808414"/>
            <a:ext cx="5941695" cy="369332"/>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2D74B5"/>
                </a:solidFill>
                <a:effectLst/>
                <a:uLnTx/>
                <a:uFillTx/>
                <a:ea typeface="+mn-ea"/>
                <a:cs typeface="Arial Black"/>
              </a:rPr>
              <a:t>Transportation Management Program </a:t>
            </a:r>
            <a:endParaRPr kumimoji="0" sz="2400" b="0" i="0" u="none" strike="noStrike" kern="1200" cap="none" spc="0" normalizeH="0" baseline="0" noProof="0" dirty="0">
              <a:ln>
                <a:noFill/>
              </a:ln>
              <a:solidFill>
                <a:prstClr val="black"/>
              </a:solidFill>
              <a:effectLst/>
              <a:uLnTx/>
              <a:uFillTx/>
              <a:ea typeface="+mn-ea"/>
              <a:cs typeface="Arial Black"/>
            </a:endParaRPr>
          </a:p>
        </p:txBody>
      </p:sp>
      <p:sp>
        <p:nvSpPr>
          <p:cNvPr id="3" name="object 3"/>
          <p:cNvSpPr/>
          <p:nvPr/>
        </p:nvSpPr>
        <p:spPr>
          <a:xfrm>
            <a:off x="896111" y="1764283"/>
            <a:ext cx="8267700" cy="0"/>
          </a:xfrm>
          <a:custGeom>
            <a:avLst/>
            <a:gdLst/>
            <a:ahLst/>
            <a:cxnLst/>
            <a:rect l="l" t="t" r="r" b="b"/>
            <a:pathLst>
              <a:path w="8267700">
                <a:moveTo>
                  <a:pt x="0" y="0"/>
                </a:moveTo>
                <a:lnTo>
                  <a:pt x="8267446" y="0"/>
                </a:lnTo>
              </a:path>
            </a:pathLst>
          </a:custGeom>
          <a:ln w="38100">
            <a:solidFill>
              <a:srgbClr val="2D74B5"/>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896111" y="7297369"/>
            <a:ext cx="8267700" cy="0"/>
          </a:xfrm>
          <a:custGeom>
            <a:avLst/>
            <a:gdLst/>
            <a:ahLst/>
            <a:cxnLst/>
            <a:rect l="l" t="t" r="r" b="b"/>
            <a:pathLst>
              <a:path w="8267700">
                <a:moveTo>
                  <a:pt x="0" y="0"/>
                </a:moveTo>
                <a:lnTo>
                  <a:pt x="8267446" y="0"/>
                </a:lnTo>
              </a:path>
            </a:pathLst>
          </a:custGeom>
          <a:ln w="38100">
            <a:solidFill>
              <a:srgbClr val="2D74B5"/>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591819" y="211454"/>
            <a:ext cx="2305050" cy="1143000"/>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2">
            <a:extLst>
              <a:ext uri="{FF2B5EF4-FFF2-40B4-BE49-F238E27FC236}">
                <a16:creationId xmlns:a16="http://schemas.microsoft.com/office/drawing/2014/main" id="{9866DE1D-EB33-101B-BDD7-E000138CACAC}"/>
              </a:ext>
            </a:extLst>
          </p:cNvPr>
          <p:cNvSpPr txBox="1"/>
          <p:nvPr/>
        </p:nvSpPr>
        <p:spPr>
          <a:xfrm>
            <a:off x="3187954" y="838200"/>
            <a:ext cx="5941695" cy="228600"/>
          </a:xfrm>
          <a:prstGeom prst="rect">
            <a:avLst/>
          </a:prstGeom>
        </p:spPr>
        <p:txBody>
          <a:bodyPr vert="horz" wrap="square" lIns="0" tIns="0" rIns="0" bIns="0" rtlCol="0">
            <a:spAutoFit/>
          </a:bodyPr>
          <a:lstStyle/>
          <a:p>
            <a:pPr marL="12700">
              <a:lnSpc>
                <a:spcPct val="100000"/>
              </a:lnSpc>
            </a:pPr>
            <a:r>
              <a:rPr sz="1600" b="1" dirty="0">
                <a:solidFill>
                  <a:srgbClr val="2D74B5"/>
                </a:solidFill>
                <a:latin typeface="Arial Black"/>
                <a:cs typeface="Arial Black"/>
              </a:rPr>
              <a:t>M</a:t>
            </a:r>
            <a:r>
              <a:rPr sz="1600" b="1" spc="-10" dirty="0">
                <a:solidFill>
                  <a:srgbClr val="2D74B5"/>
                </a:solidFill>
                <a:latin typeface="Arial Black"/>
                <a:cs typeface="Arial Black"/>
              </a:rPr>
              <a:t>I</a:t>
            </a:r>
            <a:r>
              <a:rPr sz="1600" b="1" dirty="0">
                <a:solidFill>
                  <a:srgbClr val="2D74B5"/>
                </a:solidFill>
                <a:latin typeface="Arial Black"/>
                <a:cs typeface="Arial Black"/>
              </a:rPr>
              <a:t>M</a:t>
            </a:r>
            <a:r>
              <a:rPr sz="1600" b="1" spc="-5" dirty="0">
                <a:solidFill>
                  <a:srgbClr val="2D74B5"/>
                </a:solidFill>
                <a:latin typeface="Arial Black"/>
                <a:cs typeface="Arial Black"/>
              </a:rPr>
              <a:t>P </a:t>
            </a:r>
            <a:r>
              <a:rPr sz="1600" b="1" spc="-10" dirty="0">
                <a:solidFill>
                  <a:srgbClr val="2D74B5"/>
                </a:solidFill>
                <a:latin typeface="Arial Black"/>
                <a:cs typeface="Arial Black"/>
              </a:rPr>
              <a:t>Env</a:t>
            </a:r>
            <a:r>
              <a:rPr sz="1600" b="1" dirty="0">
                <a:solidFill>
                  <a:srgbClr val="2D74B5"/>
                </a:solidFill>
                <a:latin typeface="Arial Black"/>
                <a:cs typeface="Arial Black"/>
              </a:rPr>
              <a:t>i</a:t>
            </a:r>
            <a:r>
              <a:rPr sz="1600" b="1" spc="-5" dirty="0">
                <a:solidFill>
                  <a:srgbClr val="2D74B5"/>
                </a:solidFill>
                <a:latin typeface="Arial Black"/>
                <a:cs typeface="Arial Black"/>
              </a:rPr>
              <a:t>ro</a:t>
            </a:r>
            <a:r>
              <a:rPr sz="1600" b="1" spc="5" dirty="0">
                <a:solidFill>
                  <a:srgbClr val="2D74B5"/>
                </a:solidFill>
                <a:latin typeface="Arial Black"/>
                <a:cs typeface="Arial Black"/>
              </a:rPr>
              <a:t>n</a:t>
            </a:r>
            <a:r>
              <a:rPr sz="1600" b="1" spc="-5" dirty="0">
                <a:solidFill>
                  <a:srgbClr val="2D74B5"/>
                </a:solidFill>
                <a:latin typeface="Arial Black"/>
                <a:cs typeface="Arial Black"/>
              </a:rPr>
              <a:t>mental </a:t>
            </a:r>
            <a:r>
              <a:rPr sz="1600" b="1" spc="-10" dirty="0">
                <a:solidFill>
                  <a:srgbClr val="2D74B5"/>
                </a:solidFill>
                <a:latin typeface="Arial Black"/>
                <a:cs typeface="Arial Black"/>
              </a:rPr>
              <a:t>Imp</a:t>
            </a:r>
            <a:r>
              <a:rPr sz="1600" b="1" dirty="0">
                <a:solidFill>
                  <a:srgbClr val="2D74B5"/>
                </a:solidFill>
                <a:latin typeface="Arial Black"/>
                <a:cs typeface="Arial Black"/>
              </a:rPr>
              <a:t>a</a:t>
            </a:r>
            <a:r>
              <a:rPr sz="1600" b="1" spc="0" dirty="0">
                <a:solidFill>
                  <a:srgbClr val="2D74B5"/>
                </a:solidFill>
                <a:latin typeface="Arial Black"/>
                <a:cs typeface="Arial Black"/>
              </a:rPr>
              <a:t>c</a:t>
            </a:r>
            <a:r>
              <a:rPr sz="1600" b="1" spc="-5" dirty="0">
                <a:solidFill>
                  <a:srgbClr val="2D74B5"/>
                </a:solidFill>
                <a:latin typeface="Arial Black"/>
                <a:cs typeface="Arial Black"/>
              </a:rPr>
              <a:t>t </a:t>
            </a:r>
            <a:r>
              <a:rPr sz="1600" b="1" spc="-10" dirty="0">
                <a:solidFill>
                  <a:srgbClr val="2D74B5"/>
                </a:solidFill>
                <a:latin typeface="Arial Black"/>
                <a:cs typeface="Arial Black"/>
              </a:rPr>
              <a:t>St</a:t>
            </a:r>
            <a:r>
              <a:rPr sz="1600" b="1" spc="-5" dirty="0">
                <a:solidFill>
                  <a:srgbClr val="2D74B5"/>
                </a:solidFill>
                <a:latin typeface="Arial Black"/>
                <a:cs typeface="Arial Black"/>
              </a:rPr>
              <a:t>at</a:t>
            </a:r>
            <a:r>
              <a:rPr sz="1600" b="1" spc="5" dirty="0">
                <a:solidFill>
                  <a:srgbClr val="2D74B5"/>
                </a:solidFill>
                <a:latin typeface="Arial Black"/>
                <a:cs typeface="Arial Black"/>
              </a:rPr>
              <a:t>e</a:t>
            </a:r>
            <a:r>
              <a:rPr sz="1600" b="1" spc="-5" dirty="0">
                <a:solidFill>
                  <a:srgbClr val="2D74B5"/>
                </a:solidFill>
                <a:latin typeface="Arial Black"/>
                <a:cs typeface="Arial Black"/>
              </a:rPr>
              <a:t>ment </a:t>
            </a:r>
            <a:r>
              <a:rPr sz="1600" b="1" dirty="0">
                <a:solidFill>
                  <a:srgbClr val="2D74B5"/>
                </a:solidFill>
                <a:latin typeface="Arial Black"/>
                <a:cs typeface="Arial Black"/>
              </a:rPr>
              <a:t>(</a:t>
            </a:r>
            <a:r>
              <a:rPr sz="1600" b="1" spc="-10" dirty="0">
                <a:solidFill>
                  <a:srgbClr val="2D74B5"/>
                </a:solidFill>
                <a:latin typeface="Arial Black"/>
                <a:cs typeface="Arial Black"/>
              </a:rPr>
              <a:t>EIS</a:t>
            </a:r>
            <a:r>
              <a:rPr sz="1600" b="1" spc="-5" dirty="0">
                <a:solidFill>
                  <a:srgbClr val="2D74B5"/>
                </a:solidFill>
                <a:latin typeface="Arial Black"/>
                <a:cs typeface="Arial Black"/>
              </a:rPr>
              <a:t>)</a:t>
            </a:r>
            <a:r>
              <a:rPr sz="1600" b="1" spc="20" dirty="0">
                <a:solidFill>
                  <a:srgbClr val="2D74B5"/>
                </a:solidFill>
                <a:latin typeface="Arial Black"/>
                <a:cs typeface="Arial Black"/>
              </a:rPr>
              <a:t> </a:t>
            </a:r>
            <a:r>
              <a:rPr sz="1600" b="1" spc="-10" dirty="0">
                <a:solidFill>
                  <a:srgbClr val="2D74B5"/>
                </a:solidFill>
                <a:latin typeface="Arial Black"/>
                <a:cs typeface="Arial Black"/>
              </a:rPr>
              <a:t>Pro</a:t>
            </a:r>
            <a:r>
              <a:rPr sz="1600" b="1" dirty="0">
                <a:solidFill>
                  <a:srgbClr val="2D74B5"/>
                </a:solidFill>
                <a:latin typeface="Arial Black"/>
                <a:cs typeface="Arial Black"/>
              </a:rPr>
              <a:t>c</a:t>
            </a:r>
            <a:r>
              <a:rPr sz="1600" b="1" spc="0" dirty="0">
                <a:solidFill>
                  <a:srgbClr val="2D74B5"/>
                </a:solidFill>
                <a:latin typeface="Arial Black"/>
                <a:cs typeface="Arial Black"/>
              </a:rPr>
              <a:t>e</a:t>
            </a:r>
            <a:r>
              <a:rPr sz="1600" b="1" spc="-5" dirty="0">
                <a:solidFill>
                  <a:srgbClr val="2D74B5"/>
                </a:solidFill>
                <a:latin typeface="Arial Black"/>
                <a:cs typeface="Arial Black"/>
              </a:rPr>
              <a:t>ss</a:t>
            </a:r>
            <a:endParaRPr sz="1600" dirty="0">
              <a:latin typeface="Arial Black"/>
              <a:cs typeface="Arial Black"/>
            </a:endParaRPr>
          </a:p>
        </p:txBody>
      </p:sp>
      <p:graphicFrame>
        <p:nvGraphicFramePr>
          <p:cNvPr id="8" name="Table 7">
            <a:extLst>
              <a:ext uri="{FF2B5EF4-FFF2-40B4-BE49-F238E27FC236}">
                <a16:creationId xmlns:a16="http://schemas.microsoft.com/office/drawing/2014/main" id="{AA66B3DC-4F16-829A-A285-3AB2855EBFF0}"/>
              </a:ext>
            </a:extLst>
          </p:cNvPr>
          <p:cNvGraphicFramePr>
            <a:graphicFrameLocks noGrp="1"/>
          </p:cNvGraphicFramePr>
          <p:nvPr>
            <p:extLst>
              <p:ext uri="{D42A27DB-BD31-4B8C-83A1-F6EECF244321}">
                <p14:modId xmlns:p14="http://schemas.microsoft.com/office/powerpoint/2010/main" val="3341166517"/>
              </p:ext>
            </p:extLst>
          </p:nvPr>
        </p:nvGraphicFramePr>
        <p:xfrm>
          <a:off x="591819" y="2174113"/>
          <a:ext cx="9145908" cy="5512821"/>
        </p:xfrm>
        <a:graphic>
          <a:graphicData uri="http://schemas.openxmlformats.org/drawingml/2006/table">
            <a:tbl>
              <a:tblPr firstRow="1" firstCol="1" bandRow="1">
                <a:tableStyleId>{5C22544A-7EE6-4342-B048-85BDC9FD1C3A}</a:tableStyleId>
              </a:tblPr>
              <a:tblGrid>
                <a:gridCol w="1385841">
                  <a:extLst>
                    <a:ext uri="{9D8B030D-6E8A-4147-A177-3AD203B41FA5}">
                      <a16:colId xmlns:a16="http://schemas.microsoft.com/office/drawing/2014/main" val="1557685448"/>
                    </a:ext>
                  </a:extLst>
                </a:gridCol>
                <a:gridCol w="1828031">
                  <a:extLst>
                    <a:ext uri="{9D8B030D-6E8A-4147-A177-3AD203B41FA5}">
                      <a16:colId xmlns:a16="http://schemas.microsoft.com/office/drawing/2014/main" val="2885317594"/>
                    </a:ext>
                  </a:extLst>
                </a:gridCol>
                <a:gridCol w="1993808">
                  <a:extLst>
                    <a:ext uri="{9D8B030D-6E8A-4147-A177-3AD203B41FA5}">
                      <a16:colId xmlns:a16="http://schemas.microsoft.com/office/drawing/2014/main" val="44558454"/>
                    </a:ext>
                  </a:extLst>
                </a:gridCol>
                <a:gridCol w="1968199">
                  <a:extLst>
                    <a:ext uri="{9D8B030D-6E8A-4147-A177-3AD203B41FA5}">
                      <a16:colId xmlns:a16="http://schemas.microsoft.com/office/drawing/2014/main" val="4151474725"/>
                    </a:ext>
                  </a:extLst>
                </a:gridCol>
                <a:gridCol w="1970029">
                  <a:extLst>
                    <a:ext uri="{9D8B030D-6E8A-4147-A177-3AD203B41FA5}">
                      <a16:colId xmlns:a16="http://schemas.microsoft.com/office/drawing/2014/main" val="2073856486"/>
                    </a:ext>
                  </a:extLst>
                </a:gridCol>
              </a:tblGrid>
              <a:tr h="209642">
                <a:tc>
                  <a:txBody>
                    <a:bodyPr/>
                    <a:lstStyle/>
                    <a:p>
                      <a:endParaRPr lang="en-US" sz="1400" dirty="0">
                        <a:effectLst/>
                        <a:latin typeface="Times New Roman" panose="02020603050405020304" pitchFamily="18" charset="0"/>
                      </a:endParaRPr>
                    </a:p>
                  </a:txBody>
                  <a:tcPr marL="68580" marR="68580" marT="0" marB="0"/>
                </a:tc>
                <a:tc gridSpan="2">
                  <a:txBody>
                    <a:bodyPr/>
                    <a:lstStyle/>
                    <a:p>
                      <a:pPr marL="0" marR="0" algn="ctr">
                        <a:spcBef>
                          <a:spcPts val="200"/>
                        </a:spcBef>
                        <a:spcAft>
                          <a:spcPts val="200"/>
                        </a:spcAft>
                      </a:pPr>
                      <a:r>
                        <a:rPr lang="en-US" sz="1400" dirty="0">
                          <a:effectLst/>
                        </a:rPr>
                        <a:t>Existing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200"/>
                        </a:spcBef>
                        <a:spcAft>
                          <a:spcPts val="200"/>
                        </a:spcAft>
                      </a:pPr>
                      <a:r>
                        <a:rPr lang="en-US" sz="1400" dirty="0">
                          <a:effectLst/>
                        </a:rPr>
                        <a:t>Proposed Additions and Changes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537481364"/>
                  </a:ext>
                </a:extLst>
              </a:tr>
              <a:tr h="209642">
                <a:tc>
                  <a:txBody>
                    <a:bodyPr/>
                    <a:lstStyle/>
                    <a:p>
                      <a:pPr marL="0" marR="0" algn="l">
                        <a:spcBef>
                          <a:spcPts val="200"/>
                        </a:spcBef>
                        <a:spcAft>
                          <a:spcPts val="2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Element</a:t>
                      </a:r>
                    </a:p>
                  </a:txBody>
                  <a:tcPr marL="68580" marR="68580" marT="0" marB="0"/>
                </a:tc>
                <a:tc>
                  <a:txBody>
                    <a:bodyPr/>
                    <a:lstStyle/>
                    <a:p>
                      <a:pPr marL="0" marR="0" algn="ctr">
                        <a:spcBef>
                          <a:spcPts val="200"/>
                        </a:spcBef>
                        <a:spcAft>
                          <a:spcPts val="200"/>
                        </a:spcAft>
                      </a:pPr>
                      <a:r>
                        <a:rPr lang="en-US" sz="1400" b="1" dirty="0">
                          <a:effectLst/>
                        </a:rPr>
                        <a:t>Students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Employees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Students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Employees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6731649"/>
                  </a:ext>
                </a:extLst>
              </a:tr>
              <a:tr h="628924">
                <a:tc>
                  <a:txBody>
                    <a:bodyPr/>
                    <a:lstStyle/>
                    <a:p>
                      <a:pPr marL="0" marR="0">
                        <a:spcBef>
                          <a:spcPts val="200"/>
                        </a:spcBef>
                        <a:spcAft>
                          <a:spcPts val="200"/>
                        </a:spcAft>
                      </a:pPr>
                      <a:r>
                        <a:rPr lang="en-US" sz="1400">
                          <a:effectLst/>
                        </a:rPr>
                        <a:t>Transportation Coordinator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spcBef>
                          <a:spcPts val="200"/>
                        </a:spcBef>
                        <a:spcAft>
                          <a:spcPts val="200"/>
                        </a:spcAft>
                      </a:pPr>
                      <a:r>
                        <a:rPr lang="en-US" sz="1400" dirty="0">
                          <a:effectLst/>
                        </a:rPr>
                        <a:t>Appoint TC to implement the TMP. TC is available to staff and students during business hours and ensure CIC is up to date.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200"/>
                        </a:spcBef>
                        <a:spcAft>
                          <a:spcPts val="200"/>
                        </a:spcAft>
                      </a:pPr>
                      <a:r>
                        <a:rPr lang="en-US" sz="1400" dirty="0">
                          <a:effectLst/>
                        </a:rPr>
                        <a:t>No Change</a:t>
                      </a:r>
                      <a:endParaRPr lang="en-US" sz="1400" dirty="0">
                        <a:effectLst/>
                        <a:latin typeface="Arial" panose="020B0604020202020204" pitchFamily="34" charset="0"/>
                        <a:cs typeface="Times New Roman" panose="02020603050405020304" pitchFamily="18" charset="0"/>
                      </a:endParaRPr>
                    </a:p>
                  </a:txBody>
                  <a:tcPr marL="68580" marR="68580" marT="0" marB="0"/>
                </a:tc>
                <a:tc hMerge="1">
                  <a:txBody>
                    <a:bodyPr/>
                    <a:lstStyle/>
                    <a:p>
                      <a:pPr marL="0" marR="0">
                        <a:spcBef>
                          <a:spcPts val="200"/>
                        </a:spcBef>
                        <a:spcAft>
                          <a:spcPts val="200"/>
                        </a:spcAft>
                      </a:pPr>
                      <a:r>
                        <a:rPr lang="en-US" sz="800" dirty="0">
                          <a:effectLst/>
                        </a:rPr>
                        <a:t> </a:t>
                      </a:r>
                      <a:endParaRPr lang="en-US"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09294854"/>
                  </a:ext>
                </a:extLst>
              </a:tr>
              <a:tr h="838566">
                <a:tc>
                  <a:txBody>
                    <a:bodyPr/>
                    <a:lstStyle/>
                    <a:p>
                      <a:pPr marL="0" marR="0">
                        <a:spcBef>
                          <a:spcPts val="200"/>
                        </a:spcBef>
                        <a:spcAft>
                          <a:spcPts val="200"/>
                        </a:spcAft>
                      </a:pPr>
                      <a:r>
                        <a:rPr lang="en-US" sz="1400">
                          <a:effectLst/>
                        </a:rPr>
                        <a:t>Periodic Promotional Events</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spcBef>
                          <a:spcPts val="200"/>
                        </a:spcBef>
                        <a:spcAft>
                          <a:spcPts val="200"/>
                        </a:spcAft>
                      </a:pPr>
                      <a:r>
                        <a:rPr lang="en-US" sz="1400" dirty="0">
                          <a:effectLst/>
                        </a:rPr>
                        <a:t>TC coordinates promotional events in conjunction with other transportation agencies.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spcBef>
                          <a:spcPts val="200"/>
                        </a:spcBef>
                        <a:spcAft>
                          <a:spcPts val="200"/>
                        </a:spcAft>
                      </a:pPr>
                      <a:r>
                        <a:rPr lang="en-US" sz="1400" dirty="0">
                          <a:effectLst/>
                        </a:rPr>
                        <a:t>TC organize special promotional events supported by and </a:t>
                      </a:r>
                      <a:r>
                        <a:rPr lang="en-US" sz="1400" b="1" dirty="0">
                          <a:effectLst/>
                        </a:rPr>
                        <a:t>coordinated with King County Metro</a:t>
                      </a:r>
                      <a:r>
                        <a:rPr lang="en-US" sz="1400" dirty="0">
                          <a:effectLst/>
                        </a:rPr>
                        <a:t>. Information on the TMP will be provided to new employees and students.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800907125"/>
                  </a:ext>
                </a:extLst>
              </a:tr>
              <a:tr h="628924">
                <a:tc>
                  <a:txBody>
                    <a:bodyPr/>
                    <a:lstStyle/>
                    <a:p>
                      <a:pPr marL="0" marR="0">
                        <a:spcBef>
                          <a:spcPts val="200"/>
                        </a:spcBef>
                        <a:spcAft>
                          <a:spcPts val="200"/>
                        </a:spcAft>
                      </a:pPr>
                      <a:r>
                        <a:rPr lang="en-US" sz="1400">
                          <a:effectLst/>
                        </a:rPr>
                        <a:t>Commuter Information Centers</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spcBef>
                          <a:spcPts val="200"/>
                        </a:spcBef>
                        <a:spcAft>
                          <a:spcPts val="200"/>
                        </a:spcAft>
                      </a:pPr>
                      <a:r>
                        <a:rPr lang="en-US" sz="1400" dirty="0">
                          <a:effectLst/>
                        </a:rPr>
                        <a:t>CIC located in a convenient location for students and employees. Bicycle and pedestrian information also will be included in the CICs.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spcBef>
                          <a:spcPts val="200"/>
                        </a:spcBef>
                        <a:spcAft>
                          <a:spcPts val="200"/>
                        </a:spcAft>
                      </a:pPr>
                      <a:r>
                        <a:rPr lang="en-US" sz="1400" dirty="0">
                          <a:effectLst/>
                        </a:rPr>
                        <a:t>Provide Transit Kiosks on campus and include live/online trip planning web access at each kiosk.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095441624"/>
                  </a:ext>
                </a:extLst>
              </a:tr>
              <a:tr h="628924">
                <a:tc>
                  <a:txBody>
                    <a:bodyPr/>
                    <a:lstStyle/>
                    <a:p>
                      <a:pPr marL="0" marR="0">
                        <a:spcBef>
                          <a:spcPts val="200"/>
                        </a:spcBef>
                        <a:spcAft>
                          <a:spcPts val="200"/>
                        </a:spcAft>
                      </a:pPr>
                      <a:r>
                        <a:rPr lang="en-US" sz="1400" dirty="0">
                          <a:effectLst/>
                        </a:rPr>
                        <a:t>On-Line Program Information</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spcBef>
                          <a:spcPts val="200"/>
                        </a:spcBef>
                        <a:spcAft>
                          <a:spcPts val="200"/>
                        </a:spcAft>
                      </a:pPr>
                      <a:r>
                        <a:rPr lang="en-US" sz="1400" dirty="0">
                          <a:effectLst/>
                        </a:rPr>
                        <a:t>Program information on SCC website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lvl="0" indent="0" algn="ctr" defTabSz="914400" eaLnBrk="1" fontAlgn="auto" latinLnBrk="0" hangingPunct="1">
                        <a:lnSpc>
                          <a:spcPct val="100000"/>
                        </a:lnSpc>
                        <a:spcBef>
                          <a:spcPts val="200"/>
                        </a:spcBef>
                        <a:spcAft>
                          <a:spcPts val="200"/>
                        </a:spcAft>
                        <a:buClrTx/>
                        <a:buSzTx/>
                        <a:buFontTx/>
                        <a:buNone/>
                        <a:tabLst/>
                        <a:defRPr/>
                      </a:pPr>
                      <a:r>
                        <a:rPr lang="en-US" sz="1400" dirty="0">
                          <a:effectLst/>
                        </a:rPr>
                        <a:t> No Change</a:t>
                      </a:r>
                      <a:endParaRPr lang="en-US" sz="1400" dirty="0">
                        <a:effectLst/>
                        <a:latin typeface="Arial" panose="020B0604020202020204" pitchFamily="34" charset="0"/>
                        <a:cs typeface="Times New Roman" panose="02020603050405020304" pitchFamily="18" charset="0"/>
                      </a:endParaRPr>
                    </a:p>
                    <a:p>
                      <a:pPr marL="0" marR="0">
                        <a:spcBef>
                          <a:spcPts val="200"/>
                        </a:spcBef>
                        <a:spcAft>
                          <a:spcPts val="200"/>
                        </a:spcAft>
                      </a:pP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439357993"/>
                  </a:ext>
                </a:extLst>
              </a:tr>
              <a:tr h="628924">
                <a:tc>
                  <a:txBody>
                    <a:bodyPr/>
                    <a:lstStyle/>
                    <a:p>
                      <a:pPr marL="0" marR="0">
                        <a:spcBef>
                          <a:spcPts val="200"/>
                        </a:spcBef>
                        <a:spcAft>
                          <a:spcPts val="200"/>
                        </a:spcAft>
                      </a:pPr>
                      <a:r>
                        <a:rPr lang="en-US" sz="1400">
                          <a:effectLst/>
                        </a:rPr>
                        <a:t>Transit &amp; Ferry Pass Subsidy</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spcBef>
                          <a:spcPts val="200"/>
                        </a:spcBef>
                        <a:spcAft>
                          <a:spcPts val="200"/>
                        </a:spcAft>
                      </a:pPr>
                      <a:r>
                        <a:rPr lang="en-US" sz="1400" dirty="0">
                          <a:effectLst/>
                        </a:rPr>
                        <a:t>ORCA card available to eligible students and employees at a subsidized rate. The ORCA card can be used for transit and ferry.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spcBef>
                          <a:spcPts val="200"/>
                        </a:spcBef>
                        <a:spcAft>
                          <a:spcPts val="200"/>
                        </a:spcAft>
                      </a:pPr>
                      <a:r>
                        <a:rPr lang="en-US" sz="1400">
                          <a:effectLst/>
                        </a:rPr>
                        <a:t>Provide unlimited enhanced transit passes for all resident students.</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800">
                          <a:effectLst/>
                        </a:rPr>
                        <a:t> </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86733748"/>
                  </a:ext>
                </a:extLst>
              </a:tr>
              <a:tr h="628924">
                <a:tc>
                  <a:txBody>
                    <a:bodyPr/>
                    <a:lstStyle/>
                    <a:p>
                      <a:pPr marL="0" marR="0">
                        <a:spcBef>
                          <a:spcPts val="0"/>
                        </a:spcBef>
                        <a:spcAft>
                          <a:spcPts val="0"/>
                        </a:spcAft>
                      </a:pPr>
                      <a:r>
                        <a:rPr lang="en-US" sz="1400">
                          <a:effectLst/>
                        </a:rPr>
                        <a:t>Other Ferry Incentive</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Not applicable</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Subsidized OCRA card for ferry pass if not driving on</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800">
                          <a:effectLst/>
                        </a:rPr>
                        <a:t> </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52928275"/>
                  </a:ext>
                </a:extLst>
              </a:tr>
              <a:tr h="1043417">
                <a:tc>
                  <a:txBody>
                    <a:bodyPr/>
                    <a:lstStyle/>
                    <a:p>
                      <a:pPr marL="0" marR="0">
                        <a:spcBef>
                          <a:spcPts val="0"/>
                        </a:spcBef>
                        <a:spcAft>
                          <a:spcPts val="0"/>
                        </a:spcAft>
                      </a:pPr>
                      <a:r>
                        <a:rPr lang="en-US" sz="1400">
                          <a:effectLst/>
                        </a:rPr>
                        <a:t>Walkers &amp; Bike Riders Benefit</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Not applicable.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Bike lockers to permanent employee riders and shower facilities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1400" dirty="0">
                          <a:effectLst/>
                        </a:rPr>
                        <a:t>Additional benefits such as discounts at local bicycle shop, prizes drawings, and recognition. Provide bike lockers and/or secure bike cages that accommodate traditional bikes and larger e-bikes.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760146884"/>
                  </a:ext>
                </a:extLst>
              </a:tr>
            </a:tbl>
          </a:graphicData>
        </a:graphic>
      </p:graphicFrame>
    </p:spTree>
    <p:extLst>
      <p:ext uri="{BB962C8B-B14F-4D97-AF65-F5344CB8AC3E}">
        <p14:creationId xmlns:p14="http://schemas.microsoft.com/office/powerpoint/2010/main" val="2014149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1808414"/>
            <a:ext cx="5941695" cy="369332"/>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2D74B5"/>
                </a:solidFill>
                <a:effectLst/>
                <a:uLnTx/>
                <a:uFillTx/>
                <a:ea typeface="+mn-ea"/>
                <a:cs typeface="Arial Black"/>
              </a:rPr>
              <a:t>Transportation Management Program </a:t>
            </a:r>
            <a:endParaRPr kumimoji="0" sz="2400" b="0" i="0" u="none" strike="noStrike" kern="1200" cap="none" spc="0" normalizeH="0" baseline="0" noProof="0" dirty="0">
              <a:ln>
                <a:noFill/>
              </a:ln>
              <a:solidFill>
                <a:prstClr val="black"/>
              </a:solidFill>
              <a:effectLst/>
              <a:uLnTx/>
              <a:uFillTx/>
              <a:ea typeface="+mn-ea"/>
              <a:cs typeface="Arial Black"/>
            </a:endParaRPr>
          </a:p>
        </p:txBody>
      </p:sp>
      <p:sp>
        <p:nvSpPr>
          <p:cNvPr id="3" name="object 3"/>
          <p:cNvSpPr/>
          <p:nvPr/>
        </p:nvSpPr>
        <p:spPr>
          <a:xfrm>
            <a:off x="896111" y="1764283"/>
            <a:ext cx="8267700" cy="0"/>
          </a:xfrm>
          <a:custGeom>
            <a:avLst/>
            <a:gdLst/>
            <a:ahLst/>
            <a:cxnLst/>
            <a:rect l="l" t="t" r="r" b="b"/>
            <a:pathLst>
              <a:path w="8267700">
                <a:moveTo>
                  <a:pt x="0" y="0"/>
                </a:moveTo>
                <a:lnTo>
                  <a:pt x="8267446" y="0"/>
                </a:lnTo>
              </a:path>
            </a:pathLst>
          </a:custGeom>
          <a:ln w="38100">
            <a:solidFill>
              <a:srgbClr val="2D74B5"/>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896111" y="7297369"/>
            <a:ext cx="8267700" cy="0"/>
          </a:xfrm>
          <a:custGeom>
            <a:avLst/>
            <a:gdLst/>
            <a:ahLst/>
            <a:cxnLst/>
            <a:rect l="l" t="t" r="r" b="b"/>
            <a:pathLst>
              <a:path w="8267700">
                <a:moveTo>
                  <a:pt x="0" y="0"/>
                </a:moveTo>
                <a:lnTo>
                  <a:pt x="8267446" y="0"/>
                </a:lnTo>
              </a:path>
            </a:pathLst>
          </a:custGeom>
          <a:ln w="38100">
            <a:solidFill>
              <a:srgbClr val="2D74B5"/>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591819" y="211454"/>
            <a:ext cx="2305050" cy="1143000"/>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2">
            <a:extLst>
              <a:ext uri="{FF2B5EF4-FFF2-40B4-BE49-F238E27FC236}">
                <a16:creationId xmlns:a16="http://schemas.microsoft.com/office/drawing/2014/main" id="{9866DE1D-EB33-101B-BDD7-E000138CACAC}"/>
              </a:ext>
            </a:extLst>
          </p:cNvPr>
          <p:cNvSpPr txBox="1"/>
          <p:nvPr/>
        </p:nvSpPr>
        <p:spPr>
          <a:xfrm>
            <a:off x="3187954" y="838200"/>
            <a:ext cx="5941695" cy="228600"/>
          </a:xfrm>
          <a:prstGeom prst="rect">
            <a:avLst/>
          </a:prstGeom>
        </p:spPr>
        <p:txBody>
          <a:bodyPr vert="horz" wrap="square" lIns="0" tIns="0" rIns="0" bIns="0" rtlCol="0">
            <a:spAutoFit/>
          </a:bodyPr>
          <a:lstStyle/>
          <a:p>
            <a:pPr marL="12700">
              <a:lnSpc>
                <a:spcPct val="100000"/>
              </a:lnSpc>
            </a:pPr>
            <a:r>
              <a:rPr sz="1600" b="1" dirty="0">
                <a:solidFill>
                  <a:srgbClr val="2D74B5"/>
                </a:solidFill>
                <a:latin typeface="Arial Black"/>
                <a:cs typeface="Arial Black"/>
              </a:rPr>
              <a:t>M</a:t>
            </a:r>
            <a:r>
              <a:rPr sz="1600" b="1" spc="-10" dirty="0">
                <a:solidFill>
                  <a:srgbClr val="2D74B5"/>
                </a:solidFill>
                <a:latin typeface="Arial Black"/>
                <a:cs typeface="Arial Black"/>
              </a:rPr>
              <a:t>I</a:t>
            </a:r>
            <a:r>
              <a:rPr sz="1600" b="1" dirty="0">
                <a:solidFill>
                  <a:srgbClr val="2D74B5"/>
                </a:solidFill>
                <a:latin typeface="Arial Black"/>
                <a:cs typeface="Arial Black"/>
              </a:rPr>
              <a:t>M</a:t>
            </a:r>
            <a:r>
              <a:rPr sz="1600" b="1" spc="-5" dirty="0">
                <a:solidFill>
                  <a:srgbClr val="2D74B5"/>
                </a:solidFill>
                <a:latin typeface="Arial Black"/>
                <a:cs typeface="Arial Black"/>
              </a:rPr>
              <a:t>P </a:t>
            </a:r>
            <a:r>
              <a:rPr sz="1600" b="1" spc="-10" dirty="0">
                <a:solidFill>
                  <a:srgbClr val="2D74B5"/>
                </a:solidFill>
                <a:latin typeface="Arial Black"/>
                <a:cs typeface="Arial Black"/>
              </a:rPr>
              <a:t>Env</a:t>
            </a:r>
            <a:r>
              <a:rPr sz="1600" b="1" dirty="0">
                <a:solidFill>
                  <a:srgbClr val="2D74B5"/>
                </a:solidFill>
                <a:latin typeface="Arial Black"/>
                <a:cs typeface="Arial Black"/>
              </a:rPr>
              <a:t>i</a:t>
            </a:r>
            <a:r>
              <a:rPr sz="1600" b="1" spc="-5" dirty="0">
                <a:solidFill>
                  <a:srgbClr val="2D74B5"/>
                </a:solidFill>
                <a:latin typeface="Arial Black"/>
                <a:cs typeface="Arial Black"/>
              </a:rPr>
              <a:t>ro</a:t>
            </a:r>
            <a:r>
              <a:rPr sz="1600" b="1" spc="5" dirty="0">
                <a:solidFill>
                  <a:srgbClr val="2D74B5"/>
                </a:solidFill>
                <a:latin typeface="Arial Black"/>
                <a:cs typeface="Arial Black"/>
              </a:rPr>
              <a:t>n</a:t>
            </a:r>
            <a:r>
              <a:rPr sz="1600" b="1" spc="-5" dirty="0">
                <a:solidFill>
                  <a:srgbClr val="2D74B5"/>
                </a:solidFill>
                <a:latin typeface="Arial Black"/>
                <a:cs typeface="Arial Black"/>
              </a:rPr>
              <a:t>mental </a:t>
            </a:r>
            <a:r>
              <a:rPr sz="1600" b="1" spc="-10" dirty="0">
                <a:solidFill>
                  <a:srgbClr val="2D74B5"/>
                </a:solidFill>
                <a:latin typeface="Arial Black"/>
                <a:cs typeface="Arial Black"/>
              </a:rPr>
              <a:t>Imp</a:t>
            </a:r>
            <a:r>
              <a:rPr sz="1600" b="1" dirty="0">
                <a:solidFill>
                  <a:srgbClr val="2D74B5"/>
                </a:solidFill>
                <a:latin typeface="Arial Black"/>
                <a:cs typeface="Arial Black"/>
              </a:rPr>
              <a:t>a</a:t>
            </a:r>
            <a:r>
              <a:rPr sz="1600" b="1" spc="0" dirty="0">
                <a:solidFill>
                  <a:srgbClr val="2D74B5"/>
                </a:solidFill>
                <a:latin typeface="Arial Black"/>
                <a:cs typeface="Arial Black"/>
              </a:rPr>
              <a:t>c</a:t>
            </a:r>
            <a:r>
              <a:rPr sz="1600" b="1" spc="-5" dirty="0">
                <a:solidFill>
                  <a:srgbClr val="2D74B5"/>
                </a:solidFill>
                <a:latin typeface="Arial Black"/>
                <a:cs typeface="Arial Black"/>
              </a:rPr>
              <a:t>t </a:t>
            </a:r>
            <a:r>
              <a:rPr sz="1600" b="1" spc="-10" dirty="0">
                <a:solidFill>
                  <a:srgbClr val="2D74B5"/>
                </a:solidFill>
                <a:latin typeface="Arial Black"/>
                <a:cs typeface="Arial Black"/>
              </a:rPr>
              <a:t>St</a:t>
            </a:r>
            <a:r>
              <a:rPr sz="1600" b="1" spc="-5" dirty="0">
                <a:solidFill>
                  <a:srgbClr val="2D74B5"/>
                </a:solidFill>
                <a:latin typeface="Arial Black"/>
                <a:cs typeface="Arial Black"/>
              </a:rPr>
              <a:t>at</a:t>
            </a:r>
            <a:r>
              <a:rPr sz="1600" b="1" spc="5" dirty="0">
                <a:solidFill>
                  <a:srgbClr val="2D74B5"/>
                </a:solidFill>
                <a:latin typeface="Arial Black"/>
                <a:cs typeface="Arial Black"/>
              </a:rPr>
              <a:t>e</a:t>
            </a:r>
            <a:r>
              <a:rPr sz="1600" b="1" spc="-5" dirty="0">
                <a:solidFill>
                  <a:srgbClr val="2D74B5"/>
                </a:solidFill>
                <a:latin typeface="Arial Black"/>
                <a:cs typeface="Arial Black"/>
              </a:rPr>
              <a:t>ment </a:t>
            </a:r>
            <a:r>
              <a:rPr sz="1600" b="1" dirty="0">
                <a:solidFill>
                  <a:srgbClr val="2D74B5"/>
                </a:solidFill>
                <a:latin typeface="Arial Black"/>
                <a:cs typeface="Arial Black"/>
              </a:rPr>
              <a:t>(</a:t>
            </a:r>
            <a:r>
              <a:rPr sz="1600" b="1" spc="-10" dirty="0">
                <a:solidFill>
                  <a:srgbClr val="2D74B5"/>
                </a:solidFill>
                <a:latin typeface="Arial Black"/>
                <a:cs typeface="Arial Black"/>
              </a:rPr>
              <a:t>EIS</a:t>
            </a:r>
            <a:r>
              <a:rPr sz="1600" b="1" spc="-5" dirty="0">
                <a:solidFill>
                  <a:srgbClr val="2D74B5"/>
                </a:solidFill>
                <a:latin typeface="Arial Black"/>
                <a:cs typeface="Arial Black"/>
              </a:rPr>
              <a:t>)</a:t>
            </a:r>
            <a:r>
              <a:rPr sz="1600" b="1" spc="20" dirty="0">
                <a:solidFill>
                  <a:srgbClr val="2D74B5"/>
                </a:solidFill>
                <a:latin typeface="Arial Black"/>
                <a:cs typeface="Arial Black"/>
              </a:rPr>
              <a:t> </a:t>
            </a:r>
            <a:r>
              <a:rPr sz="1600" b="1" spc="-10" dirty="0">
                <a:solidFill>
                  <a:srgbClr val="2D74B5"/>
                </a:solidFill>
                <a:latin typeface="Arial Black"/>
                <a:cs typeface="Arial Black"/>
              </a:rPr>
              <a:t>Pro</a:t>
            </a:r>
            <a:r>
              <a:rPr sz="1600" b="1" dirty="0">
                <a:solidFill>
                  <a:srgbClr val="2D74B5"/>
                </a:solidFill>
                <a:latin typeface="Arial Black"/>
                <a:cs typeface="Arial Black"/>
              </a:rPr>
              <a:t>c</a:t>
            </a:r>
            <a:r>
              <a:rPr sz="1600" b="1" spc="0" dirty="0">
                <a:solidFill>
                  <a:srgbClr val="2D74B5"/>
                </a:solidFill>
                <a:latin typeface="Arial Black"/>
                <a:cs typeface="Arial Black"/>
              </a:rPr>
              <a:t>e</a:t>
            </a:r>
            <a:r>
              <a:rPr sz="1600" b="1" spc="-5" dirty="0">
                <a:solidFill>
                  <a:srgbClr val="2D74B5"/>
                </a:solidFill>
                <a:latin typeface="Arial Black"/>
                <a:cs typeface="Arial Black"/>
              </a:rPr>
              <a:t>ss</a:t>
            </a:r>
            <a:endParaRPr sz="1600" dirty="0">
              <a:latin typeface="Arial Black"/>
              <a:cs typeface="Arial Black"/>
            </a:endParaRPr>
          </a:p>
        </p:txBody>
      </p:sp>
      <p:graphicFrame>
        <p:nvGraphicFramePr>
          <p:cNvPr id="8" name="Table 7">
            <a:extLst>
              <a:ext uri="{FF2B5EF4-FFF2-40B4-BE49-F238E27FC236}">
                <a16:creationId xmlns:a16="http://schemas.microsoft.com/office/drawing/2014/main" id="{AA66B3DC-4F16-829A-A285-3AB2855EBFF0}"/>
              </a:ext>
            </a:extLst>
          </p:cNvPr>
          <p:cNvGraphicFramePr>
            <a:graphicFrameLocks noGrp="1"/>
          </p:cNvGraphicFramePr>
          <p:nvPr>
            <p:extLst>
              <p:ext uri="{D42A27DB-BD31-4B8C-83A1-F6EECF244321}">
                <p14:modId xmlns:p14="http://schemas.microsoft.com/office/powerpoint/2010/main" val="1575493412"/>
              </p:ext>
            </p:extLst>
          </p:nvPr>
        </p:nvGraphicFramePr>
        <p:xfrm>
          <a:off x="591819" y="2174113"/>
          <a:ext cx="9145908" cy="5334000"/>
        </p:xfrm>
        <a:graphic>
          <a:graphicData uri="http://schemas.openxmlformats.org/drawingml/2006/table">
            <a:tbl>
              <a:tblPr firstRow="1" firstCol="1" bandRow="1">
                <a:tableStyleId>{5C22544A-7EE6-4342-B048-85BDC9FD1C3A}</a:tableStyleId>
              </a:tblPr>
              <a:tblGrid>
                <a:gridCol w="1385841">
                  <a:extLst>
                    <a:ext uri="{9D8B030D-6E8A-4147-A177-3AD203B41FA5}">
                      <a16:colId xmlns:a16="http://schemas.microsoft.com/office/drawing/2014/main" val="1557685448"/>
                    </a:ext>
                  </a:extLst>
                </a:gridCol>
                <a:gridCol w="1828031">
                  <a:extLst>
                    <a:ext uri="{9D8B030D-6E8A-4147-A177-3AD203B41FA5}">
                      <a16:colId xmlns:a16="http://schemas.microsoft.com/office/drawing/2014/main" val="2885317594"/>
                    </a:ext>
                  </a:extLst>
                </a:gridCol>
                <a:gridCol w="1993808">
                  <a:extLst>
                    <a:ext uri="{9D8B030D-6E8A-4147-A177-3AD203B41FA5}">
                      <a16:colId xmlns:a16="http://schemas.microsoft.com/office/drawing/2014/main" val="44558454"/>
                    </a:ext>
                  </a:extLst>
                </a:gridCol>
                <a:gridCol w="1968199">
                  <a:extLst>
                    <a:ext uri="{9D8B030D-6E8A-4147-A177-3AD203B41FA5}">
                      <a16:colId xmlns:a16="http://schemas.microsoft.com/office/drawing/2014/main" val="4151474725"/>
                    </a:ext>
                  </a:extLst>
                </a:gridCol>
                <a:gridCol w="1970029">
                  <a:extLst>
                    <a:ext uri="{9D8B030D-6E8A-4147-A177-3AD203B41FA5}">
                      <a16:colId xmlns:a16="http://schemas.microsoft.com/office/drawing/2014/main" val="2073856486"/>
                    </a:ext>
                  </a:extLst>
                </a:gridCol>
              </a:tblGrid>
              <a:tr h="209642">
                <a:tc>
                  <a:txBody>
                    <a:bodyPr/>
                    <a:lstStyle/>
                    <a:p>
                      <a:endParaRPr lang="en-US" sz="1400" dirty="0">
                        <a:effectLst/>
                        <a:latin typeface="Times New Roman" panose="02020603050405020304" pitchFamily="18" charset="0"/>
                      </a:endParaRPr>
                    </a:p>
                  </a:txBody>
                  <a:tcPr marL="68580" marR="68580" marT="0" marB="0"/>
                </a:tc>
                <a:tc gridSpan="2">
                  <a:txBody>
                    <a:bodyPr/>
                    <a:lstStyle/>
                    <a:p>
                      <a:pPr marL="0" marR="0" algn="ctr">
                        <a:spcBef>
                          <a:spcPts val="200"/>
                        </a:spcBef>
                        <a:spcAft>
                          <a:spcPts val="200"/>
                        </a:spcAft>
                      </a:pPr>
                      <a:r>
                        <a:rPr lang="en-US" sz="1400">
                          <a:effectLst/>
                        </a:rPr>
                        <a:t>Existing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200"/>
                        </a:spcBef>
                        <a:spcAft>
                          <a:spcPts val="200"/>
                        </a:spcAft>
                      </a:pPr>
                      <a:r>
                        <a:rPr lang="en-US" sz="1400" dirty="0">
                          <a:effectLst/>
                        </a:rPr>
                        <a:t>Proposed Additions and Changes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537481364"/>
                  </a:ext>
                </a:extLst>
              </a:tr>
              <a:tr h="209642">
                <a:tc>
                  <a:txBody>
                    <a:bodyPr/>
                    <a:lstStyle/>
                    <a:p>
                      <a:pPr marL="0" marR="0" algn="l">
                        <a:spcBef>
                          <a:spcPts val="200"/>
                        </a:spcBef>
                        <a:spcAft>
                          <a:spcPts val="2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Element</a:t>
                      </a:r>
                    </a:p>
                  </a:txBody>
                  <a:tcPr marL="68580" marR="68580" marT="0" marB="0"/>
                </a:tc>
                <a:tc>
                  <a:txBody>
                    <a:bodyPr/>
                    <a:lstStyle/>
                    <a:p>
                      <a:pPr marL="0" marR="0" algn="ctr">
                        <a:spcBef>
                          <a:spcPts val="200"/>
                        </a:spcBef>
                        <a:spcAft>
                          <a:spcPts val="200"/>
                        </a:spcAft>
                      </a:pPr>
                      <a:r>
                        <a:rPr lang="en-US" sz="1400" b="1" dirty="0">
                          <a:effectLst/>
                        </a:rPr>
                        <a:t>Students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Employees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Students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Employees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6731649"/>
                  </a:ext>
                </a:extLst>
              </a:tr>
              <a:tr h="628924">
                <a:tc>
                  <a:txBody>
                    <a:bodyPr/>
                    <a:lstStyle/>
                    <a:p>
                      <a:pPr marL="0" marR="0">
                        <a:spcBef>
                          <a:spcPts val="0"/>
                        </a:spcBef>
                        <a:spcAft>
                          <a:spcPts val="0"/>
                        </a:spcAft>
                      </a:pPr>
                      <a:r>
                        <a:rPr lang="en-US" sz="1400" dirty="0">
                          <a:effectLst/>
                        </a:rPr>
                        <a:t>Carpool Benefits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b="0" dirty="0">
                          <a:solidFill>
                            <a:schemeClr val="dk1"/>
                          </a:solidFill>
                          <a:effectLst/>
                          <a:latin typeface="+mn-lt"/>
                          <a:ea typeface="+mn-ea"/>
                          <a:cs typeface="+mn-cs"/>
                        </a:rPr>
                        <a:t>Minimum of 2 enrolled students to qualify for discount carpool parking permit. </a:t>
                      </a:r>
                    </a:p>
                  </a:txBody>
                  <a:tcPr marL="68580" marR="68580" marT="0" marB="0"/>
                </a:tc>
                <a:tc>
                  <a:txBody>
                    <a:bodyPr/>
                    <a:lstStyle/>
                    <a:p>
                      <a:pPr marL="0" marR="0">
                        <a:spcBef>
                          <a:spcPts val="200"/>
                        </a:spcBef>
                        <a:spcAft>
                          <a:spcPts val="200"/>
                        </a:spcAft>
                      </a:pPr>
                      <a:r>
                        <a:rPr lang="en-US" sz="1400" b="0" dirty="0">
                          <a:solidFill>
                            <a:schemeClr val="dk1"/>
                          </a:solidFill>
                          <a:effectLst/>
                          <a:latin typeface="+mn-lt"/>
                          <a:ea typeface="+mn-ea"/>
                          <a:cs typeface="+mn-cs"/>
                        </a:rPr>
                        <a:t>Discounted parking permit. Minimum of 2 persons, commuting at least 50 percent of the carpool’s longest individual commute distance to campus or the surrounding vicinity at least 4 days per week.</a:t>
                      </a:r>
                    </a:p>
                  </a:txBody>
                  <a:tcPr marL="68580" marR="68580" marT="0" marB="0"/>
                </a:tc>
                <a:tc>
                  <a:txBody>
                    <a:bodyPr/>
                    <a:lstStyle/>
                    <a:p>
                      <a:pPr marL="0" marR="0">
                        <a:spcBef>
                          <a:spcPts val="200"/>
                        </a:spcBef>
                        <a:spcAft>
                          <a:spcPts val="200"/>
                        </a:spcAft>
                      </a:pPr>
                      <a:r>
                        <a:rPr lang="en-US" sz="1400" b="0" dirty="0">
                          <a:solidFill>
                            <a:schemeClr val="dk1"/>
                          </a:solidFill>
                          <a:effectLst/>
                          <a:latin typeface="+mn-lt"/>
                          <a:ea typeface="+mn-ea"/>
                          <a:cs typeface="+mn-cs"/>
                        </a:rPr>
                        <a:t> </a:t>
                      </a:r>
                    </a:p>
                  </a:txBody>
                  <a:tcPr marL="68580" marR="68580" marT="0" marB="0"/>
                </a:tc>
                <a:tc>
                  <a:txBody>
                    <a:bodyPr/>
                    <a:lstStyle/>
                    <a:p>
                      <a:pPr marL="0" marR="0">
                        <a:spcBef>
                          <a:spcPts val="200"/>
                        </a:spcBef>
                        <a:spcAft>
                          <a:spcPts val="200"/>
                        </a:spcAft>
                      </a:pPr>
                      <a:r>
                        <a:rPr lang="en-US" sz="1400" b="0" dirty="0">
                          <a:solidFill>
                            <a:schemeClr val="dk1"/>
                          </a:solidFill>
                          <a:effectLst/>
                          <a:latin typeface="+mn-lt"/>
                          <a:ea typeface="+mn-ea"/>
                          <a:cs typeface="+mn-cs"/>
                        </a:rPr>
                        <a:t>Revise guidelines so an employee participating in carpool can also purchase a discounted ORCA card.</a:t>
                      </a:r>
                    </a:p>
                  </a:txBody>
                  <a:tcPr marL="68580" marR="68580" marT="0" marB="0"/>
                </a:tc>
                <a:extLst>
                  <a:ext uri="{0D108BD9-81ED-4DB2-BD59-A6C34878D82A}">
                    <a16:rowId xmlns:a16="http://schemas.microsoft.com/office/drawing/2014/main" val="3509294854"/>
                  </a:ext>
                </a:extLst>
              </a:tr>
              <a:tr h="838566">
                <a:tc>
                  <a:txBody>
                    <a:bodyPr/>
                    <a:lstStyle/>
                    <a:p>
                      <a:pPr marL="0" marR="0">
                        <a:spcBef>
                          <a:spcPts val="200"/>
                        </a:spcBef>
                        <a:spcAft>
                          <a:spcPts val="200"/>
                        </a:spcAft>
                      </a:pPr>
                      <a:r>
                        <a:rPr lang="en-US" sz="1400" dirty="0">
                          <a:effectLst/>
                        </a:rPr>
                        <a:t>Vanpools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Not applicable.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Discount parking for vanpool driver.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Revise guidelines so an employee participating in vanpool can also purchase a discounted ORCA card.</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00907125"/>
                  </a:ext>
                </a:extLst>
              </a:tr>
              <a:tr h="628924">
                <a:tc>
                  <a:txBody>
                    <a:bodyPr/>
                    <a:lstStyle/>
                    <a:p>
                      <a:pPr marL="0" marR="0">
                        <a:spcBef>
                          <a:spcPts val="200"/>
                        </a:spcBef>
                        <a:spcAft>
                          <a:spcPts val="200"/>
                        </a:spcAft>
                      </a:pPr>
                      <a:r>
                        <a:rPr lang="en-US" sz="1400">
                          <a:effectLst/>
                        </a:rPr>
                        <a:t>Parking Permits</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Parking permits are available for all-day or nighttime use for a fee.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Parking permits are available for a quarterly fee.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Potential restriction for residents from bringing vehicles to campus. </a:t>
                      </a:r>
                      <a:br>
                        <a:rPr lang="en-US" sz="1400" dirty="0">
                          <a:effectLst/>
                        </a:rPr>
                      </a:br>
                      <a:br>
                        <a:rPr lang="en-US" sz="1400" dirty="0">
                          <a:effectLst/>
                        </a:rPr>
                      </a:b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Evaluate higher parking rates and explore ways to provide parking passes at equitable rates. </a:t>
                      </a:r>
                    </a:p>
                  </a:txBody>
                  <a:tcPr marL="68580" marR="68580" marT="0" marB="0"/>
                </a:tc>
                <a:extLst>
                  <a:ext uri="{0D108BD9-81ED-4DB2-BD59-A6C34878D82A}">
                    <a16:rowId xmlns:a16="http://schemas.microsoft.com/office/drawing/2014/main" val="2095441624"/>
                  </a:ext>
                </a:extLst>
              </a:tr>
              <a:tr h="628924">
                <a:tc>
                  <a:txBody>
                    <a:bodyPr/>
                    <a:lstStyle/>
                    <a:p>
                      <a:pPr marL="0" marR="0">
                        <a:spcBef>
                          <a:spcPts val="200"/>
                        </a:spcBef>
                        <a:spcAft>
                          <a:spcPts val="200"/>
                        </a:spcAft>
                      </a:pPr>
                      <a:r>
                        <a:rPr lang="en-US" sz="1400" dirty="0">
                          <a:effectLst/>
                        </a:rPr>
                        <a:t>Reserved Paid Parking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Not applicable.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Reserved parking is limited and charged at a higher fee for non-carpool.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200"/>
                        </a:spcBef>
                        <a:spcAft>
                          <a:spcPts val="200"/>
                        </a:spcAft>
                      </a:pPr>
                      <a:r>
                        <a:rPr lang="en-US" sz="1400" dirty="0">
                          <a:effectLst/>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39357993"/>
                  </a:ext>
                </a:extLst>
              </a:tr>
            </a:tbl>
          </a:graphicData>
        </a:graphic>
      </p:graphicFrame>
    </p:spTree>
    <p:extLst>
      <p:ext uri="{BB962C8B-B14F-4D97-AF65-F5344CB8AC3E}">
        <p14:creationId xmlns:p14="http://schemas.microsoft.com/office/powerpoint/2010/main" val="218335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1808414"/>
            <a:ext cx="5941695" cy="369332"/>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2D74B5"/>
                </a:solidFill>
                <a:effectLst/>
                <a:uLnTx/>
                <a:uFillTx/>
                <a:ea typeface="+mn-ea"/>
                <a:cs typeface="Arial Black"/>
              </a:rPr>
              <a:t>Transportation Management Program </a:t>
            </a:r>
            <a:endParaRPr kumimoji="0" sz="2400" b="0" i="0" u="none" strike="noStrike" kern="1200" cap="none" spc="0" normalizeH="0" baseline="0" noProof="0" dirty="0">
              <a:ln>
                <a:noFill/>
              </a:ln>
              <a:solidFill>
                <a:prstClr val="black"/>
              </a:solidFill>
              <a:effectLst/>
              <a:uLnTx/>
              <a:uFillTx/>
              <a:ea typeface="+mn-ea"/>
              <a:cs typeface="Arial Black"/>
            </a:endParaRPr>
          </a:p>
        </p:txBody>
      </p:sp>
      <p:sp>
        <p:nvSpPr>
          <p:cNvPr id="3" name="object 3"/>
          <p:cNvSpPr/>
          <p:nvPr/>
        </p:nvSpPr>
        <p:spPr>
          <a:xfrm>
            <a:off x="896111" y="1764283"/>
            <a:ext cx="8267700" cy="0"/>
          </a:xfrm>
          <a:custGeom>
            <a:avLst/>
            <a:gdLst/>
            <a:ahLst/>
            <a:cxnLst/>
            <a:rect l="l" t="t" r="r" b="b"/>
            <a:pathLst>
              <a:path w="8267700">
                <a:moveTo>
                  <a:pt x="0" y="0"/>
                </a:moveTo>
                <a:lnTo>
                  <a:pt x="8267446" y="0"/>
                </a:lnTo>
              </a:path>
            </a:pathLst>
          </a:custGeom>
          <a:ln w="38100">
            <a:solidFill>
              <a:srgbClr val="2D74B5"/>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896111" y="7297369"/>
            <a:ext cx="8267700" cy="0"/>
          </a:xfrm>
          <a:custGeom>
            <a:avLst/>
            <a:gdLst/>
            <a:ahLst/>
            <a:cxnLst/>
            <a:rect l="l" t="t" r="r" b="b"/>
            <a:pathLst>
              <a:path w="8267700">
                <a:moveTo>
                  <a:pt x="0" y="0"/>
                </a:moveTo>
                <a:lnTo>
                  <a:pt x="8267446" y="0"/>
                </a:lnTo>
              </a:path>
            </a:pathLst>
          </a:custGeom>
          <a:ln w="38100">
            <a:solidFill>
              <a:srgbClr val="2D74B5"/>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591819" y="211454"/>
            <a:ext cx="2305050" cy="1143000"/>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2">
            <a:extLst>
              <a:ext uri="{FF2B5EF4-FFF2-40B4-BE49-F238E27FC236}">
                <a16:creationId xmlns:a16="http://schemas.microsoft.com/office/drawing/2014/main" id="{9866DE1D-EB33-101B-BDD7-E000138CACAC}"/>
              </a:ext>
            </a:extLst>
          </p:cNvPr>
          <p:cNvSpPr txBox="1"/>
          <p:nvPr/>
        </p:nvSpPr>
        <p:spPr>
          <a:xfrm>
            <a:off x="3187954" y="838200"/>
            <a:ext cx="5941695" cy="228600"/>
          </a:xfrm>
          <a:prstGeom prst="rect">
            <a:avLst/>
          </a:prstGeom>
        </p:spPr>
        <p:txBody>
          <a:bodyPr vert="horz" wrap="square" lIns="0" tIns="0" rIns="0" bIns="0" rtlCol="0">
            <a:spAutoFit/>
          </a:bodyPr>
          <a:lstStyle/>
          <a:p>
            <a:pPr marL="12700">
              <a:lnSpc>
                <a:spcPct val="100000"/>
              </a:lnSpc>
            </a:pPr>
            <a:r>
              <a:rPr sz="1600" b="1" dirty="0">
                <a:solidFill>
                  <a:srgbClr val="2D74B5"/>
                </a:solidFill>
                <a:latin typeface="Arial Black"/>
                <a:cs typeface="Arial Black"/>
              </a:rPr>
              <a:t>M</a:t>
            </a:r>
            <a:r>
              <a:rPr sz="1600" b="1" spc="-10" dirty="0">
                <a:solidFill>
                  <a:srgbClr val="2D74B5"/>
                </a:solidFill>
                <a:latin typeface="Arial Black"/>
                <a:cs typeface="Arial Black"/>
              </a:rPr>
              <a:t>I</a:t>
            </a:r>
            <a:r>
              <a:rPr sz="1600" b="1" dirty="0">
                <a:solidFill>
                  <a:srgbClr val="2D74B5"/>
                </a:solidFill>
                <a:latin typeface="Arial Black"/>
                <a:cs typeface="Arial Black"/>
              </a:rPr>
              <a:t>M</a:t>
            </a:r>
            <a:r>
              <a:rPr sz="1600" b="1" spc="-5" dirty="0">
                <a:solidFill>
                  <a:srgbClr val="2D74B5"/>
                </a:solidFill>
                <a:latin typeface="Arial Black"/>
                <a:cs typeface="Arial Black"/>
              </a:rPr>
              <a:t>P </a:t>
            </a:r>
            <a:r>
              <a:rPr sz="1600" b="1" spc="-10" dirty="0">
                <a:solidFill>
                  <a:srgbClr val="2D74B5"/>
                </a:solidFill>
                <a:latin typeface="Arial Black"/>
                <a:cs typeface="Arial Black"/>
              </a:rPr>
              <a:t>Env</a:t>
            </a:r>
            <a:r>
              <a:rPr sz="1600" b="1" dirty="0">
                <a:solidFill>
                  <a:srgbClr val="2D74B5"/>
                </a:solidFill>
                <a:latin typeface="Arial Black"/>
                <a:cs typeface="Arial Black"/>
              </a:rPr>
              <a:t>i</a:t>
            </a:r>
            <a:r>
              <a:rPr sz="1600" b="1" spc="-5" dirty="0">
                <a:solidFill>
                  <a:srgbClr val="2D74B5"/>
                </a:solidFill>
                <a:latin typeface="Arial Black"/>
                <a:cs typeface="Arial Black"/>
              </a:rPr>
              <a:t>ro</a:t>
            </a:r>
            <a:r>
              <a:rPr sz="1600" b="1" spc="5" dirty="0">
                <a:solidFill>
                  <a:srgbClr val="2D74B5"/>
                </a:solidFill>
                <a:latin typeface="Arial Black"/>
                <a:cs typeface="Arial Black"/>
              </a:rPr>
              <a:t>n</a:t>
            </a:r>
            <a:r>
              <a:rPr sz="1600" b="1" spc="-5" dirty="0">
                <a:solidFill>
                  <a:srgbClr val="2D74B5"/>
                </a:solidFill>
                <a:latin typeface="Arial Black"/>
                <a:cs typeface="Arial Black"/>
              </a:rPr>
              <a:t>mental </a:t>
            </a:r>
            <a:r>
              <a:rPr sz="1600" b="1" spc="-10" dirty="0">
                <a:solidFill>
                  <a:srgbClr val="2D74B5"/>
                </a:solidFill>
                <a:latin typeface="Arial Black"/>
                <a:cs typeface="Arial Black"/>
              </a:rPr>
              <a:t>Imp</a:t>
            </a:r>
            <a:r>
              <a:rPr sz="1600" b="1" dirty="0">
                <a:solidFill>
                  <a:srgbClr val="2D74B5"/>
                </a:solidFill>
                <a:latin typeface="Arial Black"/>
                <a:cs typeface="Arial Black"/>
              </a:rPr>
              <a:t>a</a:t>
            </a:r>
            <a:r>
              <a:rPr sz="1600" b="1" spc="0" dirty="0">
                <a:solidFill>
                  <a:srgbClr val="2D74B5"/>
                </a:solidFill>
                <a:latin typeface="Arial Black"/>
                <a:cs typeface="Arial Black"/>
              </a:rPr>
              <a:t>c</a:t>
            </a:r>
            <a:r>
              <a:rPr sz="1600" b="1" spc="-5" dirty="0">
                <a:solidFill>
                  <a:srgbClr val="2D74B5"/>
                </a:solidFill>
                <a:latin typeface="Arial Black"/>
                <a:cs typeface="Arial Black"/>
              </a:rPr>
              <a:t>t </a:t>
            </a:r>
            <a:r>
              <a:rPr sz="1600" b="1" spc="-10" dirty="0">
                <a:solidFill>
                  <a:srgbClr val="2D74B5"/>
                </a:solidFill>
                <a:latin typeface="Arial Black"/>
                <a:cs typeface="Arial Black"/>
              </a:rPr>
              <a:t>St</a:t>
            </a:r>
            <a:r>
              <a:rPr sz="1600" b="1" spc="-5" dirty="0">
                <a:solidFill>
                  <a:srgbClr val="2D74B5"/>
                </a:solidFill>
                <a:latin typeface="Arial Black"/>
                <a:cs typeface="Arial Black"/>
              </a:rPr>
              <a:t>at</a:t>
            </a:r>
            <a:r>
              <a:rPr sz="1600" b="1" spc="5" dirty="0">
                <a:solidFill>
                  <a:srgbClr val="2D74B5"/>
                </a:solidFill>
                <a:latin typeface="Arial Black"/>
                <a:cs typeface="Arial Black"/>
              </a:rPr>
              <a:t>e</a:t>
            </a:r>
            <a:r>
              <a:rPr sz="1600" b="1" spc="-5" dirty="0">
                <a:solidFill>
                  <a:srgbClr val="2D74B5"/>
                </a:solidFill>
                <a:latin typeface="Arial Black"/>
                <a:cs typeface="Arial Black"/>
              </a:rPr>
              <a:t>ment </a:t>
            </a:r>
            <a:r>
              <a:rPr sz="1600" b="1" dirty="0">
                <a:solidFill>
                  <a:srgbClr val="2D74B5"/>
                </a:solidFill>
                <a:latin typeface="Arial Black"/>
                <a:cs typeface="Arial Black"/>
              </a:rPr>
              <a:t>(</a:t>
            </a:r>
            <a:r>
              <a:rPr sz="1600" b="1" spc="-10" dirty="0">
                <a:solidFill>
                  <a:srgbClr val="2D74B5"/>
                </a:solidFill>
                <a:latin typeface="Arial Black"/>
                <a:cs typeface="Arial Black"/>
              </a:rPr>
              <a:t>EIS</a:t>
            </a:r>
            <a:r>
              <a:rPr sz="1600" b="1" spc="-5" dirty="0">
                <a:solidFill>
                  <a:srgbClr val="2D74B5"/>
                </a:solidFill>
                <a:latin typeface="Arial Black"/>
                <a:cs typeface="Arial Black"/>
              </a:rPr>
              <a:t>)</a:t>
            </a:r>
            <a:r>
              <a:rPr sz="1600" b="1" spc="20" dirty="0">
                <a:solidFill>
                  <a:srgbClr val="2D74B5"/>
                </a:solidFill>
                <a:latin typeface="Arial Black"/>
                <a:cs typeface="Arial Black"/>
              </a:rPr>
              <a:t> </a:t>
            </a:r>
            <a:r>
              <a:rPr sz="1600" b="1" spc="-10" dirty="0">
                <a:solidFill>
                  <a:srgbClr val="2D74B5"/>
                </a:solidFill>
                <a:latin typeface="Arial Black"/>
                <a:cs typeface="Arial Black"/>
              </a:rPr>
              <a:t>Pro</a:t>
            </a:r>
            <a:r>
              <a:rPr sz="1600" b="1" dirty="0">
                <a:solidFill>
                  <a:srgbClr val="2D74B5"/>
                </a:solidFill>
                <a:latin typeface="Arial Black"/>
                <a:cs typeface="Arial Black"/>
              </a:rPr>
              <a:t>c</a:t>
            </a:r>
            <a:r>
              <a:rPr sz="1600" b="1" spc="0" dirty="0">
                <a:solidFill>
                  <a:srgbClr val="2D74B5"/>
                </a:solidFill>
                <a:latin typeface="Arial Black"/>
                <a:cs typeface="Arial Black"/>
              </a:rPr>
              <a:t>e</a:t>
            </a:r>
            <a:r>
              <a:rPr sz="1600" b="1" spc="-5" dirty="0">
                <a:solidFill>
                  <a:srgbClr val="2D74B5"/>
                </a:solidFill>
                <a:latin typeface="Arial Black"/>
                <a:cs typeface="Arial Black"/>
              </a:rPr>
              <a:t>ss</a:t>
            </a:r>
            <a:endParaRPr sz="1600" dirty="0">
              <a:latin typeface="Arial Black"/>
              <a:cs typeface="Arial Black"/>
            </a:endParaRPr>
          </a:p>
        </p:txBody>
      </p:sp>
      <p:graphicFrame>
        <p:nvGraphicFramePr>
          <p:cNvPr id="8" name="Table 7">
            <a:extLst>
              <a:ext uri="{FF2B5EF4-FFF2-40B4-BE49-F238E27FC236}">
                <a16:creationId xmlns:a16="http://schemas.microsoft.com/office/drawing/2014/main" id="{AA66B3DC-4F16-829A-A285-3AB2855EBFF0}"/>
              </a:ext>
            </a:extLst>
          </p:cNvPr>
          <p:cNvGraphicFramePr>
            <a:graphicFrameLocks noGrp="1"/>
          </p:cNvGraphicFramePr>
          <p:nvPr>
            <p:extLst>
              <p:ext uri="{D42A27DB-BD31-4B8C-83A1-F6EECF244321}">
                <p14:modId xmlns:p14="http://schemas.microsoft.com/office/powerpoint/2010/main" val="3169969867"/>
              </p:ext>
            </p:extLst>
          </p:nvPr>
        </p:nvGraphicFramePr>
        <p:xfrm>
          <a:off x="591819" y="2174113"/>
          <a:ext cx="9145908" cy="5532486"/>
        </p:xfrm>
        <a:graphic>
          <a:graphicData uri="http://schemas.openxmlformats.org/drawingml/2006/table">
            <a:tbl>
              <a:tblPr firstRow="1" firstCol="1" bandRow="1">
                <a:tableStyleId>{5C22544A-7EE6-4342-B048-85BDC9FD1C3A}</a:tableStyleId>
              </a:tblPr>
              <a:tblGrid>
                <a:gridCol w="1385841">
                  <a:extLst>
                    <a:ext uri="{9D8B030D-6E8A-4147-A177-3AD203B41FA5}">
                      <a16:colId xmlns:a16="http://schemas.microsoft.com/office/drawing/2014/main" val="1557685448"/>
                    </a:ext>
                  </a:extLst>
                </a:gridCol>
                <a:gridCol w="1828031">
                  <a:extLst>
                    <a:ext uri="{9D8B030D-6E8A-4147-A177-3AD203B41FA5}">
                      <a16:colId xmlns:a16="http://schemas.microsoft.com/office/drawing/2014/main" val="2885317594"/>
                    </a:ext>
                  </a:extLst>
                </a:gridCol>
                <a:gridCol w="1993808">
                  <a:extLst>
                    <a:ext uri="{9D8B030D-6E8A-4147-A177-3AD203B41FA5}">
                      <a16:colId xmlns:a16="http://schemas.microsoft.com/office/drawing/2014/main" val="44558454"/>
                    </a:ext>
                  </a:extLst>
                </a:gridCol>
                <a:gridCol w="1968199">
                  <a:extLst>
                    <a:ext uri="{9D8B030D-6E8A-4147-A177-3AD203B41FA5}">
                      <a16:colId xmlns:a16="http://schemas.microsoft.com/office/drawing/2014/main" val="4151474725"/>
                    </a:ext>
                  </a:extLst>
                </a:gridCol>
                <a:gridCol w="1970029">
                  <a:extLst>
                    <a:ext uri="{9D8B030D-6E8A-4147-A177-3AD203B41FA5}">
                      <a16:colId xmlns:a16="http://schemas.microsoft.com/office/drawing/2014/main" val="2073856486"/>
                    </a:ext>
                  </a:extLst>
                </a:gridCol>
              </a:tblGrid>
              <a:tr h="209642">
                <a:tc>
                  <a:txBody>
                    <a:bodyPr/>
                    <a:lstStyle/>
                    <a:p>
                      <a:endParaRPr lang="en-US" sz="1400" dirty="0">
                        <a:effectLst/>
                        <a:latin typeface="Times New Roman" panose="02020603050405020304" pitchFamily="18" charset="0"/>
                      </a:endParaRPr>
                    </a:p>
                  </a:txBody>
                  <a:tcPr marL="68580" marR="68580" marT="0" marB="0"/>
                </a:tc>
                <a:tc gridSpan="2">
                  <a:txBody>
                    <a:bodyPr/>
                    <a:lstStyle/>
                    <a:p>
                      <a:pPr marL="0" marR="0" algn="ctr">
                        <a:spcBef>
                          <a:spcPts val="200"/>
                        </a:spcBef>
                        <a:spcAft>
                          <a:spcPts val="200"/>
                        </a:spcAft>
                      </a:pPr>
                      <a:r>
                        <a:rPr lang="en-US" sz="1400" dirty="0">
                          <a:effectLst/>
                        </a:rPr>
                        <a:t>Existing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200"/>
                        </a:spcBef>
                        <a:spcAft>
                          <a:spcPts val="200"/>
                        </a:spcAft>
                      </a:pPr>
                      <a:r>
                        <a:rPr lang="en-US" sz="1400" dirty="0">
                          <a:effectLst/>
                        </a:rPr>
                        <a:t>Proposed Additions and Changes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537481364"/>
                  </a:ext>
                </a:extLst>
              </a:tr>
              <a:tr h="209642">
                <a:tc>
                  <a:txBody>
                    <a:bodyPr/>
                    <a:lstStyle/>
                    <a:p>
                      <a:pPr marL="0" marR="0" algn="l">
                        <a:spcBef>
                          <a:spcPts val="200"/>
                        </a:spcBef>
                        <a:spcAft>
                          <a:spcPts val="2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Element</a:t>
                      </a:r>
                    </a:p>
                  </a:txBody>
                  <a:tcPr marL="68580" marR="68580" marT="0" marB="0"/>
                </a:tc>
                <a:tc>
                  <a:txBody>
                    <a:bodyPr/>
                    <a:lstStyle/>
                    <a:p>
                      <a:pPr marL="0" marR="0" algn="ctr">
                        <a:spcBef>
                          <a:spcPts val="200"/>
                        </a:spcBef>
                        <a:spcAft>
                          <a:spcPts val="200"/>
                        </a:spcAft>
                      </a:pPr>
                      <a:r>
                        <a:rPr lang="en-US" sz="1400" b="1" dirty="0">
                          <a:effectLst/>
                        </a:rPr>
                        <a:t>Students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Employees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Students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Employees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6731649"/>
                  </a:ext>
                </a:extLst>
              </a:tr>
              <a:tr h="786531">
                <a:tc>
                  <a:txBody>
                    <a:bodyPr/>
                    <a:lstStyle/>
                    <a:p>
                      <a:pPr marL="0" marR="0">
                        <a:spcBef>
                          <a:spcPts val="200"/>
                        </a:spcBef>
                        <a:spcAft>
                          <a:spcPts val="200"/>
                        </a:spcAft>
                      </a:pPr>
                      <a:r>
                        <a:rPr lang="en-US" sz="1400" dirty="0">
                          <a:effectLst/>
                        </a:rPr>
                        <a:t>Bicycle Parking and Amenities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gridSpan="2">
                  <a:txBody>
                    <a:bodyPr/>
                    <a:lstStyle/>
                    <a:p>
                      <a:pPr marL="0" marR="0">
                        <a:spcBef>
                          <a:spcPts val="200"/>
                        </a:spcBef>
                        <a:spcAft>
                          <a:spcPts val="200"/>
                        </a:spcAft>
                      </a:pPr>
                      <a:r>
                        <a:rPr lang="en-US" sz="1400" dirty="0">
                          <a:effectLst/>
                        </a:rPr>
                        <a:t>Bicycle Parking is located at Harvard Parking Garage, Science &amp; Math Building Garage, Broadway Edison Building, and Mitchell Activities Center. </a:t>
                      </a:r>
                      <a:br>
                        <a:rPr lang="en-US" sz="1400" dirty="0">
                          <a:effectLst/>
                        </a:rPr>
                      </a:br>
                      <a:br>
                        <a:rPr lang="en-US" sz="1400" dirty="0">
                          <a:effectLst/>
                        </a:rPr>
                      </a:br>
                      <a:r>
                        <a:rPr lang="en-US" sz="1400" dirty="0">
                          <a:effectLst/>
                        </a:rPr>
                        <a:t>Bicycle Fixit Station: Located at Mitchell Activity Center. </a:t>
                      </a:r>
                      <a:br>
                        <a:rPr lang="en-US" sz="1400" dirty="0">
                          <a:effectLst/>
                        </a:rPr>
                      </a:br>
                      <a:br>
                        <a:rPr lang="en-US" sz="1400" dirty="0">
                          <a:effectLst/>
                        </a:rPr>
                      </a:br>
                      <a:r>
                        <a:rPr lang="en-US" sz="1400" dirty="0">
                          <a:effectLst/>
                        </a:rPr>
                        <a:t>Bicycle Lockers: Secure bike lockers are provided on a space available basis to employees who join the TMP Program.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hMerge="1">
                  <a:txBody>
                    <a:bodyPr/>
                    <a:lstStyle/>
                    <a:p>
                      <a:endParaRPr lang="en-US"/>
                    </a:p>
                  </a:txBody>
                  <a:tcPr/>
                </a:tc>
                <a:tc gridSpan="2">
                  <a:txBody>
                    <a:bodyPr/>
                    <a:lstStyle/>
                    <a:p>
                      <a:pPr marL="0" marR="0">
                        <a:spcBef>
                          <a:spcPts val="200"/>
                        </a:spcBef>
                        <a:spcAft>
                          <a:spcPts val="200"/>
                        </a:spcAft>
                      </a:pPr>
                      <a:r>
                        <a:rPr lang="en-US" sz="1400">
                          <a:effectLst/>
                        </a:rPr>
                        <a:t>SCC will provide secured bicycle parking in all new construction and expanded capital projects. Secured bicycle parking will also be provided in any new parking structures. Shower and locker facilities will be available to all employees and registered students.</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hMerge="1">
                  <a:txBody>
                    <a:bodyPr/>
                    <a:lstStyle/>
                    <a:p>
                      <a:endParaRPr lang="en-US"/>
                    </a:p>
                  </a:txBody>
                  <a:tcPr/>
                </a:tc>
                <a:extLst>
                  <a:ext uri="{0D108BD9-81ED-4DB2-BD59-A6C34878D82A}">
                    <a16:rowId xmlns:a16="http://schemas.microsoft.com/office/drawing/2014/main" val="3509294854"/>
                  </a:ext>
                </a:extLst>
              </a:tr>
              <a:tr h="838566">
                <a:tc>
                  <a:txBody>
                    <a:bodyPr/>
                    <a:lstStyle/>
                    <a:p>
                      <a:pPr marL="0" marR="0">
                        <a:spcBef>
                          <a:spcPts val="200"/>
                        </a:spcBef>
                        <a:spcAft>
                          <a:spcPts val="200"/>
                        </a:spcAft>
                      </a:pPr>
                      <a:r>
                        <a:rPr lang="en-US" sz="1400">
                          <a:effectLst/>
                        </a:rPr>
                        <a:t>Motorcycle Parking</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gridSpan="2">
                  <a:txBody>
                    <a:bodyPr/>
                    <a:lstStyle/>
                    <a:p>
                      <a:pPr marL="0" marR="0">
                        <a:spcBef>
                          <a:spcPts val="200"/>
                        </a:spcBef>
                        <a:spcAft>
                          <a:spcPts val="200"/>
                        </a:spcAft>
                      </a:pPr>
                      <a:r>
                        <a:rPr lang="en-US" sz="1400" dirty="0">
                          <a:effectLst/>
                        </a:rPr>
                        <a:t>No charge for motorcycle parking in Harvard garage; no public or overnight parking of motorcycles is permitted.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hMerge="1">
                  <a:txBody>
                    <a:bodyPr/>
                    <a:lstStyle/>
                    <a:p>
                      <a:endParaRPr lang="en-US"/>
                    </a:p>
                  </a:txBody>
                  <a:tcPr/>
                </a:tc>
                <a:tc>
                  <a:txBody>
                    <a:bodyPr/>
                    <a:lstStyle/>
                    <a:p>
                      <a:pPr marL="0" marR="0">
                        <a:spcBef>
                          <a:spcPts val="200"/>
                        </a:spcBef>
                        <a:spcAft>
                          <a:spcPts val="200"/>
                        </a:spcAft>
                      </a:pPr>
                      <a:r>
                        <a:rPr lang="en-US" sz="14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200"/>
                        </a:spcBef>
                        <a:spcAft>
                          <a:spcPts val="200"/>
                        </a:spcAft>
                      </a:pPr>
                      <a:r>
                        <a:rPr lang="en-US" sz="14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extLst>
                  <a:ext uri="{0D108BD9-81ED-4DB2-BD59-A6C34878D82A}">
                    <a16:rowId xmlns:a16="http://schemas.microsoft.com/office/drawing/2014/main" val="2800907125"/>
                  </a:ext>
                </a:extLst>
              </a:tr>
              <a:tr h="628924">
                <a:tc>
                  <a:txBody>
                    <a:bodyPr/>
                    <a:lstStyle/>
                    <a:p>
                      <a:pPr marL="0" marR="0">
                        <a:spcBef>
                          <a:spcPts val="0"/>
                        </a:spcBef>
                        <a:spcAft>
                          <a:spcPts val="0"/>
                        </a:spcAft>
                      </a:pPr>
                      <a:r>
                        <a:rPr lang="en-US" sz="1400">
                          <a:effectLst/>
                        </a:rPr>
                        <a:t>Home Free Guarantee</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dirty="0">
                          <a:effectLst/>
                        </a:rPr>
                        <a:t>Not applicable.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dirty="0">
                          <a:effectLst/>
                        </a:rPr>
                        <a:t>Pay for taxicab home for up to 60 miles one-way trip. Home Free Guarantee 2 times per quarter. Only for permanent.</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a:effectLst/>
                        </a:rPr>
                        <a:t>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extLst>
                  <a:ext uri="{0D108BD9-81ED-4DB2-BD59-A6C34878D82A}">
                    <a16:rowId xmlns:a16="http://schemas.microsoft.com/office/drawing/2014/main" val="2095441624"/>
                  </a:ext>
                </a:extLst>
              </a:tr>
              <a:tr h="628924">
                <a:tc>
                  <a:txBody>
                    <a:bodyPr/>
                    <a:lstStyle/>
                    <a:p>
                      <a:pPr marL="0" marR="0">
                        <a:spcBef>
                          <a:spcPts val="0"/>
                        </a:spcBef>
                        <a:spcAft>
                          <a:spcPts val="0"/>
                        </a:spcAft>
                      </a:pPr>
                      <a:r>
                        <a:rPr lang="en-US" sz="1400">
                          <a:effectLst/>
                        </a:rPr>
                        <a:t>Car-Share Programs</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dirty="0">
                          <a:effectLst/>
                        </a:rPr>
                        <a:t>Not applicable.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dirty="0">
                          <a:effectLst/>
                        </a:rPr>
                        <a:t>Permanent employees eligible for the Zipcar benefit.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gridSpan="2">
                  <a:txBody>
                    <a:bodyPr/>
                    <a:lstStyle/>
                    <a:p>
                      <a:pPr marL="0" marR="0">
                        <a:spcBef>
                          <a:spcPts val="0"/>
                        </a:spcBef>
                        <a:spcAft>
                          <a:spcPts val="0"/>
                        </a:spcAft>
                      </a:pPr>
                      <a:r>
                        <a:rPr lang="en-US" sz="1400" dirty="0">
                          <a:effectLst/>
                        </a:rPr>
                        <a:t>Consider ways subsidized shared modes (car, bike, scooter, etc.) for students and employees.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hMerge="1">
                  <a:txBody>
                    <a:bodyPr/>
                    <a:lstStyle/>
                    <a:p>
                      <a:endParaRPr lang="en-US"/>
                    </a:p>
                  </a:txBody>
                  <a:tcPr/>
                </a:tc>
                <a:extLst>
                  <a:ext uri="{0D108BD9-81ED-4DB2-BD59-A6C34878D82A}">
                    <a16:rowId xmlns:a16="http://schemas.microsoft.com/office/drawing/2014/main" val="3439357993"/>
                  </a:ext>
                </a:extLst>
              </a:tr>
            </a:tbl>
          </a:graphicData>
        </a:graphic>
      </p:graphicFrame>
    </p:spTree>
    <p:extLst>
      <p:ext uri="{BB962C8B-B14F-4D97-AF65-F5344CB8AC3E}">
        <p14:creationId xmlns:p14="http://schemas.microsoft.com/office/powerpoint/2010/main" val="387363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1808414"/>
            <a:ext cx="5941695" cy="369332"/>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2D74B5"/>
                </a:solidFill>
                <a:effectLst/>
                <a:uLnTx/>
                <a:uFillTx/>
                <a:ea typeface="+mn-ea"/>
                <a:cs typeface="Arial Black"/>
              </a:rPr>
              <a:t>Transportation Management Program </a:t>
            </a:r>
            <a:endParaRPr kumimoji="0" sz="2400" b="0" i="0" u="none" strike="noStrike" kern="1200" cap="none" spc="0" normalizeH="0" baseline="0" noProof="0" dirty="0">
              <a:ln>
                <a:noFill/>
              </a:ln>
              <a:solidFill>
                <a:prstClr val="black"/>
              </a:solidFill>
              <a:effectLst/>
              <a:uLnTx/>
              <a:uFillTx/>
              <a:ea typeface="+mn-ea"/>
              <a:cs typeface="Arial Black"/>
            </a:endParaRPr>
          </a:p>
        </p:txBody>
      </p:sp>
      <p:sp>
        <p:nvSpPr>
          <p:cNvPr id="3" name="object 3"/>
          <p:cNvSpPr/>
          <p:nvPr/>
        </p:nvSpPr>
        <p:spPr>
          <a:xfrm>
            <a:off x="896111" y="1764283"/>
            <a:ext cx="8267700" cy="0"/>
          </a:xfrm>
          <a:custGeom>
            <a:avLst/>
            <a:gdLst/>
            <a:ahLst/>
            <a:cxnLst/>
            <a:rect l="l" t="t" r="r" b="b"/>
            <a:pathLst>
              <a:path w="8267700">
                <a:moveTo>
                  <a:pt x="0" y="0"/>
                </a:moveTo>
                <a:lnTo>
                  <a:pt x="8267446" y="0"/>
                </a:lnTo>
              </a:path>
            </a:pathLst>
          </a:custGeom>
          <a:ln w="38100">
            <a:solidFill>
              <a:srgbClr val="2D74B5"/>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896111" y="7297369"/>
            <a:ext cx="8267700" cy="0"/>
          </a:xfrm>
          <a:custGeom>
            <a:avLst/>
            <a:gdLst/>
            <a:ahLst/>
            <a:cxnLst/>
            <a:rect l="l" t="t" r="r" b="b"/>
            <a:pathLst>
              <a:path w="8267700">
                <a:moveTo>
                  <a:pt x="0" y="0"/>
                </a:moveTo>
                <a:lnTo>
                  <a:pt x="8267446" y="0"/>
                </a:lnTo>
              </a:path>
            </a:pathLst>
          </a:custGeom>
          <a:ln w="38100">
            <a:solidFill>
              <a:srgbClr val="2D74B5"/>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591819" y="211454"/>
            <a:ext cx="2305050" cy="1143000"/>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2">
            <a:extLst>
              <a:ext uri="{FF2B5EF4-FFF2-40B4-BE49-F238E27FC236}">
                <a16:creationId xmlns:a16="http://schemas.microsoft.com/office/drawing/2014/main" id="{9866DE1D-EB33-101B-BDD7-E000138CACAC}"/>
              </a:ext>
            </a:extLst>
          </p:cNvPr>
          <p:cNvSpPr txBox="1"/>
          <p:nvPr/>
        </p:nvSpPr>
        <p:spPr>
          <a:xfrm>
            <a:off x="3187954" y="838200"/>
            <a:ext cx="5941695" cy="228600"/>
          </a:xfrm>
          <a:prstGeom prst="rect">
            <a:avLst/>
          </a:prstGeom>
        </p:spPr>
        <p:txBody>
          <a:bodyPr vert="horz" wrap="square" lIns="0" tIns="0" rIns="0" bIns="0" rtlCol="0">
            <a:spAutoFit/>
          </a:bodyPr>
          <a:lstStyle/>
          <a:p>
            <a:pPr marL="12700">
              <a:lnSpc>
                <a:spcPct val="100000"/>
              </a:lnSpc>
            </a:pPr>
            <a:r>
              <a:rPr sz="1600" b="1" dirty="0">
                <a:solidFill>
                  <a:srgbClr val="2D74B5"/>
                </a:solidFill>
                <a:latin typeface="Arial Black"/>
                <a:cs typeface="Arial Black"/>
              </a:rPr>
              <a:t>M</a:t>
            </a:r>
            <a:r>
              <a:rPr sz="1600" b="1" spc="-10" dirty="0">
                <a:solidFill>
                  <a:srgbClr val="2D74B5"/>
                </a:solidFill>
                <a:latin typeface="Arial Black"/>
                <a:cs typeface="Arial Black"/>
              </a:rPr>
              <a:t>I</a:t>
            </a:r>
            <a:r>
              <a:rPr sz="1600" b="1" dirty="0">
                <a:solidFill>
                  <a:srgbClr val="2D74B5"/>
                </a:solidFill>
                <a:latin typeface="Arial Black"/>
                <a:cs typeface="Arial Black"/>
              </a:rPr>
              <a:t>M</a:t>
            </a:r>
            <a:r>
              <a:rPr sz="1600" b="1" spc="-5" dirty="0">
                <a:solidFill>
                  <a:srgbClr val="2D74B5"/>
                </a:solidFill>
                <a:latin typeface="Arial Black"/>
                <a:cs typeface="Arial Black"/>
              </a:rPr>
              <a:t>P </a:t>
            </a:r>
            <a:r>
              <a:rPr sz="1600" b="1" spc="-10" dirty="0">
                <a:solidFill>
                  <a:srgbClr val="2D74B5"/>
                </a:solidFill>
                <a:latin typeface="Arial Black"/>
                <a:cs typeface="Arial Black"/>
              </a:rPr>
              <a:t>Env</a:t>
            </a:r>
            <a:r>
              <a:rPr sz="1600" b="1" dirty="0">
                <a:solidFill>
                  <a:srgbClr val="2D74B5"/>
                </a:solidFill>
                <a:latin typeface="Arial Black"/>
                <a:cs typeface="Arial Black"/>
              </a:rPr>
              <a:t>i</a:t>
            </a:r>
            <a:r>
              <a:rPr sz="1600" b="1" spc="-5" dirty="0">
                <a:solidFill>
                  <a:srgbClr val="2D74B5"/>
                </a:solidFill>
                <a:latin typeface="Arial Black"/>
                <a:cs typeface="Arial Black"/>
              </a:rPr>
              <a:t>ro</a:t>
            </a:r>
            <a:r>
              <a:rPr sz="1600" b="1" spc="5" dirty="0">
                <a:solidFill>
                  <a:srgbClr val="2D74B5"/>
                </a:solidFill>
                <a:latin typeface="Arial Black"/>
                <a:cs typeface="Arial Black"/>
              </a:rPr>
              <a:t>n</a:t>
            </a:r>
            <a:r>
              <a:rPr sz="1600" b="1" spc="-5" dirty="0">
                <a:solidFill>
                  <a:srgbClr val="2D74B5"/>
                </a:solidFill>
                <a:latin typeface="Arial Black"/>
                <a:cs typeface="Arial Black"/>
              </a:rPr>
              <a:t>mental </a:t>
            </a:r>
            <a:r>
              <a:rPr sz="1600" b="1" spc="-10" dirty="0">
                <a:solidFill>
                  <a:srgbClr val="2D74B5"/>
                </a:solidFill>
                <a:latin typeface="Arial Black"/>
                <a:cs typeface="Arial Black"/>
              </a:rPr>
              <a:t>Imp</a:t>
            </a:r>
            <a:r>
              <a:rPr sz="1600" b="1" dirty="0">
                <a:solidFill>
                  <a:srgbClr val="2D74B5"/>
                </a:solidFill>
                <a:latin typeface="Arial Black"/>
                <a:cs typeface="Arial Black"/>
              </a:rPr>
              <a:t>a</a:t>
            </a:r>
            <a:r>
              <a:rPr sz="1600" b="1" spc="0" dirty="0">
                <a:solidFill>
                  <a:srgbClr val="2D74B5"/>
                </a:solidFill>
                <a:latin typeface="Arial Black"/>
                <a:cs typeface="Arial Black"/>
              </a:rPr>
              <a:t>c</a:t>
            </a:r>
            <a:r>
              <a:rPr sz="1600" b="1" spc="-5" dirty="0">
                <a:solidFill>
                  <a:srgbClr val="2D74B5"/>
                </a:solidFill>
                <a:latin typeface="Arial Black"/>
                <a:cs typeface="Arial Black"/>
              </a:rPr>
              <a:t>t </a:t>
            </a:r>
            <a:r>
              <a:rPr sz="1600" b="1" spc="-10" dirty="0">
                <a:solidFill>
                  <a:srgbClr val="2D74B5"/>
                </a:solidFill>
                <a:latin typeface="Arial Black"/>
                <a:cs typeface="Arial Black"/>
              </a:rPr>
              <a:t>St</a:t>
            </a:r>
            <a:r>
              <a:rPr sz="1600" b="1" spc="-5" dirty="0">
                <a:solidFill>
                  <a:srgbClr val="2D74B5"/>
                </a:solidFill>
                <a:latin typeface="Arial Black"/>
                <a:cs typeface="Arial Black"/>
              </a:rPr>
              <a:t>at</a:t>
            </a:r>
            <a:r>
              <a:rPr sz="1600" b="1" spc="5" dirty="0">
                <a:solidFill>
                  <a:srgbClr val="2D74B5"/>
                </a:solidFill>
                <a:latin typeface="Arial Black"/>
                <a:cs typeface="Arial Black"/>
              </a:rPr>
              <a:t>e</a:t>
            </a:r>
            <a:r>
              <a:rPr sz="1600" b="1" spc="-5" dirty="0">
                <a:solidFill>
                  <a:srgbClr val="2D74B5"/>
                </a:solidFill>
                <a:latin typeface="Arial Black"/>
                <a:cs typeface="Arial Black"/>
              </a:rPr>
              <a:t>ment </a:t>
            </a:r>
            <a:r>
              <a:rPr sz="1600" b="1" dirty="0">
                <a:solidFill>
                  <a:srgbClr val="2D74B5"/>
                </a:solidFill>
                <a:latin typeface="Arial Black"/>
                <a:cs typeface="Arial Black"/>
              </a:rPr>
              <a:t>(</a:t>
            </a:r>
            <a:r>
              <a:rPr sz="1600" b="1" spc="-10" dirty="0">
                <a:solidFill>
                  <a:srgbClr val="2D74B5"/>
                </a:solidFill>
                <a:latin typeface="Arial Black"/>
                <a:cs typeface="Arial Black"/>
              </a:rPr>
              <a:t>EIS</a:t>
            </a:r>
            <a:r>
              <a:rPr sz="1600" b="1" spc="-5" dirty="0">
                <a:solidFill>
                  <a:srgbClr val="2D74B5"/>
                </a:solidFill>
                <a:latin typeface="Arial Black"/>
                <a:cs typeface="Arial Black"/>
              </a:rPr>
              <a:t>)</a:t>
            </a:r>
            <a:r>
              <a:rPr sz="1600" b="1" spc="20" dirty="0">
                <a:solidFill>
                  <a:srgbClr val="2D74B5"/>
                </a:solidFill>
                <a:latin typeface="Arial Black"/>
                <a:cs typeface="Arial Black"/>
              </a:rPr>
              <a:t> </a:t>
            </a:r>
            <a:r>
              <a:rPr sz="1600" b="1" spc="-10" dirty="0">
                <a:solidFill>
                  <a:srgbClr val="2D74B5"/>
                </a:solidFill>
                <a:latin typeface="Arial Black"/>
                <a:cs typeface="Arial Black"/>
              </a:rPr>
              <a:t>Pro</a:t>
            </a:r>
            <a:r>
              <a:rPr sz="1600" b="1" dirty="0">
                <a:solidFill>
                  <a:srgbClr val="2D74B5"/>
                </a:solidFill>
                <a:latin typeface="Arial Black"/>
                <a:cs typeface="Arial Black"/>
              </a:rPr>
              <a:t>c</a:t>
            </a:r>
            <a:r>
              <a:rPr sz="1600" b="1" spc="0" dirty="0">
                <a:solidFill>
                  <a:srgbClr val="2D74B5"/>
                </a:solidFill>
                <a:latin typeface="Arial Black"/>
                <a:cs typeface="Arial Black"/>
              </a:rPr>
              <a:t>e</a:t>
            </a:r>
            <a:r>
              <a:rPr sz="1600" b="1" spc="-5" dirty="0">
                <a:solidFill>
                  <a:srgbClr val="2D74B5"/>
                </a:solidFill>
                <a:latin typeface="Arial Black"/>
                <a:cs typeface="Arial Black"/>
              </a:rPr>
              <a:t>ss</a:t>
            </a:r>
            <a:endParaRPr sz="1600" dirty="0">
              <a:latin typeface="Arial Black"/>
              <a:cs typeface="Arial Black"/>
            </a:endParaRPr>
          </a:p>
        </p:txBody>
      </p:sp>
      <p:graphicFrame>
        <p:nvGraphicFramePr>
          <p:cNvPr id="8" name="Table 7">
            <a:extLst>
              <a:ext uri="{FF2B5EF4-FFF2-40B4-BE49-F238E27FC236}">
                <a16:creationId xmlns:a16="http://schemas.microsoft.com/office/drawing/2014/main" id="{AA66B3DC-4F16-829A-A285-3AB2855EBFF0}"/>
              </a:ext>
            </a:extLst>
          </p:cNvPr>
          <p:cNvGraphicFramePr>
            <a:graphicFrameLocks noGrp="1"/>
          </p:cNvGraphicFramePr>
          <p:nvPr>
            <p:extLst>
              <p:ext uri="{D42A27DB-BD31-4B8C-83A1-F6EECF244321}">
                <p14:modId xmlns:p14="http://schemas.microsoft.com/office/powerpoint/2010/main" val="2852965486"/>
              </p:ext>
            </p:extLst>
          </p:nvPr>
        </p:nvGraphicFramePr>
        <p:xfrm>
          <a:off x="604224" y="2306673"/>
          <a:ext cx="9145908" cy="4186897"/>
        </p:xfrm>
        <a:graphic>
          <a:graphicData uri="http://schemas.openxmlformats.org/drawingml/2006/table">
            <a:tbl>
              <a:tblPr firstRow="1" firstCol="1" bandRow="1">
                <a:tableStyleId>{5C22544A-7EE6-4342-B048-85BDC9FD1C3A}</a:tableStyleId>
              </a:tblPr>
              <a:tblGrid>
                <a:gridCol w="1846581">
                  <a:extLst>
                    <a:ext uri="{9D8B030D-6E8A-4147-A177-3AD203B41FA5}">
                      <a16:colId xmlns:a16="http://schemas.microsoft.com/office/drawing/2014/main" val="1557685448"/>
                    </a:ext>
                  </a:extLst>
                </a:gridCol>
                <a:gridCol w="1367291">
                  <a:extLst>
                    <a:ext uri="{9D8B030D-6E8A-4147-A177-3AD203B41FA5}">
                      <a16:colId xmlns:a16="http://schemas.microsoft.com/office/drawing/2014/main" val="2885317594"/>
                    </a:ext>
                  </a:extLst>
                </a:gridCol>
                <a:gridCol w="1993808">
                  <a:extLst>
                    <a:ext uri="{9D8B030D-6E8A-4147-A177-3AD203B41FA5}">
                      <a16:colId xmlns:a16="http://schemas.microsoft.com/office/drawing/2014/main" val="44558454"/>
                    </a:ext>
                  </a:extLst>
                </a:gridCol>
                <a:gridCol w="1968199">
                  <a:extLst>
                    <a:ext uri="{9D8B030D-6E8A-4147-A177-3AD203B41FA5}">
                      <a16:colId xmlns:a16="http://schemas.microsoft.com/office/drawing/2014/main" val="4151474725"/>
                    </a:ext>
                  </a:extLst>
                </a:gridCol>
                <a:gridCol w="1970029">
                  <a:extLst>
                    <a:ext uri="{9D8B030D-6E8A-4147-A177-3AD203B41FA5}">
                      <a16:colId xmlns:a16="http://schemas.microsoft.com/office/drawing/2014/main" val="2073856486"/>
                    </a:ext>
                  </a:extLst>
                </a:gridCol>
              </a:tblGrid>
              <a:tr h="201721">
                <a:tc>
                  <a:txBody>
                    <a:bodyPr/>
                    <a:lstStyle/>
                    <a:p>
                      <a:endParaRPr lang="en-US" sz="1400" dirty="0">
                        <a:effectLst/>
                        <a:latin typeface="Times New Roman" panose="02020603050405020304" pitchFamily="18" charset="0"/>
                      </a:endParaRPr>
                    </a:p>
                  </a:txBody>
                  <a:tcPr marL="68580" marR="68580" marT="0" marB="0"/>
                </a:tc>
                <a:tc gridSpan="2">
                  <a:txBody>
                    <a:bodyPr/>
                    <a:lstStyle/>
                    <a:p>
                      <a:pPr marL="0" marR="0" algn="ctr">
                        <a:spcBef>
                          <a:spcPts val="200"/>
                        </a:spcBef>
                        <a:spcAft>
                          <a:spcPts val="200"/>
                        </a:spcAft>
                      </a:pPr>
                      <a:r>
                        <a:rPr lang="en-US" sz="1400" dirty="0">
                          <a:effectLst/>
                        </a:rPr>
                        <a:t>Existing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200"/>
                        </a:spcBef>
                        <a:spcAft>
                          <a:spcPts val="200"/>
                        </a:spcAft>
                      </a:pPr>
                      <a:r>
                        <a:rPr lang="en-US" sz="1400" dirty="0">
                          <a:effectLst/>
                        </a:rPr>
                        <a:t>Proposed Additions and Changes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537481364"/>
                  </a:ext>
                </a:extLst>
              </a:tr>
              <a:tr h="201721">
                <a:tc>
                  <a:txBody>
                    <a:bodyPr/>
                    <a:lstStyle/>
                    <a:p>
                      <a:pPr marL="0" marR="0" algn="l">
                        <a:spcBef>
                          <a:spcPts val="200"/>
                        </a:spcBef>
                        <a:spcAft>
                          <a:spcPts val="200"/>
                        </a:spcAft>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Element</a:t>
                      </a:r>
                    </a:p>
                  </a:txBody>
                  <a:tcPr marL="68580" marR="68580" marT="0" marB="0"/>
                </a:tc>
                <a:tc>
                  <a:txBody>
                    <a:bodyPr/>
                    <a:lstStyle/>
                    <a:p>
                      <a:pPr marL="0" marR="0" algn="ctr">
                        <a:spcBef>
                          <a:spcPts val="200"/>
                        </a:spcBef>
                        <a:spcAft>
                          <a:spcPts val="200"/>
                        </a:spcAft>
                      </a:pPr>
                      <a:r>
                        <a:rPr lang="en-US" sz="1400" b="1" dirty="0">
                          <a:effectLst/>
                        </a:rPr>
                        <a:t>Students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Employees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Students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200"/>
                        </a:spcBef>
                        <a:spcAft>
                          <a:spcPts val="200"/>
                        </a:spcAft>
                      </a:pPr>
                      <a:r>
                        <a:rPr lang="en-US" sz="1400" b="1" dirty="0">
                          <a:effectLst/>
                        </a:rPr>
                        <a:t>Employees</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6731649"/>
                  </a:ext>
                </a:extLst>
              </a:tr>
              <a:tr h="1008604">
                <a:tc>
                  <a:txBody>
                    <a:bodyPr/>
                    <a:lstStyle/>
                    <a:p>
                      <a:pPr marL="0" marR="0">
                        <a:spcBef>
                          <a:spcPts val="0"/>
                        </a:spcBef>
                        <a:spcAft>
                          <a:spcPts val="0"/>
                        </a:spcAft>
                      </a:pPr>
                      <a:r>
                        <a:rPr lang="en-US" sz="1400">
                          <a:effectLst/>
                        </a:rPr>
                        <a:t>Flex-time / Compressed Work Week</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dirty="0">
                          <a:effectLst/>
                        </a:rPr>
                        <a:t>Not applicable.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dirty="0">
                          <a:effectLst/>
                        </a:rPr>
                        <a:t>Compressed schedule in summer. Individual departments may decide to put specific staff on compressed schedules.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dirty="0">
                          <a:effectLst/>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dirty="0">
                          <a:effectLst/>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extLst>
                  <a:ext uri="{0D108BD9-81ED-4DB2-BD59-A6C34878D82A}">
                    <a16:rowId xmlns:a16="http://schemas.microsoft.com/office/drawing/2014/main" val="1286733748"/>
                  </a:ext>
                </a:extLst>
              </a:tr>
              <a:tr h="806883">
                <a:tc>
                  <a:txBody>
                    <a:bodyPr/>
                    <a:lstStyle/>
                    <a:p>
                      <a:pPr marL="0" marR="0">
                        <a:spcBef>
                          <a:spcPts val="0"/>
                        </a:spcBef>
                        <a:spcAft>
                          <a:spcPts val="0"/>
                        </a:spcAft>
                      </a:pPr>
                      <a:r>
                        <a:rPr lang="en-US" sz="1400" dirty="0">
                          <a:effectLst/>
                        </a:rPr>
                        <a:t>Telecommute and Distance Learning</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dirty="0">
                          <a:effectLst/>
                        </a:rPr>
                        <a:t>Not applicable.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dirty="0">
                          <a:effectLst/>
                        </a:rPr>
                        <a:t>Telecommuting up to 3 days per week.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r>
                        <a:rPr lang="en-US" sz="1400" dirty="0">
                          <a:effectLst/>
                        </a:rPr>
                        <a:t>Explore “distance learning” options such as satellite centers, cable, and Internet instruction.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866" marR="64866" marT="0" marB="0"/>
                </a:tc>
                <a:tc>
                  <a:txBody>
                    <a:bodyPr/>
                    <a:lstStyle/>
                    <a:p>
                      <a:pPr marL="0" marR="0">
                        <a:spcBef>
                          <a:spcPts val="0"/>
                        </a:spcBef>
                        <a:spcAft>
                          <a:spcPts val="0"/>
                        </a:spcAft>
                      </a:pP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52928275"/>
                  </a:ext>
                </a:extLst>
              </a:tr>
              <a:tr h="403442">
                <a:tc>
                  <a:txBody>
                    <a:bodyPr/>
                    <a:lstStyle/>
                    <a:p>
                      <a:pPr marL="0" marR="0">
                        <a:spcBef>
                          <a:spcPts val="0"/>
                        </a:spcBef>
                        <a:spcAft>
                          <a:spcPts val="0"/>
                        </a:spcAft>
                      </a:pPr>
                      <a:r>
                        <a:rPr lang="en-US" sz="1400" dirty="0">
                          <a:effectLst/>
                        </a:rPr>
                        <a:t>Student / Employee Proximity to Campus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Increased on-campus student housing</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en-US" sz="1400"/>
                    </a:p>
                  </a:txBody>
                  <a:tcPr marL="68580" marR="68580" marT="0" marB="0"/>
                </a:tc>
                <a:extLst>
                  <a:ext uri="{0D108BD9-81ED-4DB2-BD59-A6C34878D82A}">
                    <a16:rowId xmlns:a16="http://schemas.microsoft.com/office/drawing/2014/main" val="2760146884"/>
                  </a:ext>
                </a:extLst>
              </a:tr>
              <a:tr h="403442">
                <a:tc>
                  <a:txBody>
                    <a:bodyPr/>
                    <a:lstStyle/>
                    <a:p>
                      <a:pPr marL="0" marR="0">
                        <a:spcBef>
                          <a:spcPts val="0"/>
                        </a:spcBef>
                        <a:spcAft>
                          <a:spcPts val="0"/>
                        </a:spcAft>
                      </a:pPr>
                      <a:r>
                        <a:rPr lang="en-US" sz="1400" dirty="0">
                          <a:effectLst/>
                        </a:rPr>
                        <a:t>Pedestrian Access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1400" dirty="0">
                          <a:effectLst/>
                        </a:rPr>
                        <a:t>Provide sidewalks and pathways to internally connect campus uses and to transit stops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517244083"/>
                  </a:ext>
                </a:extLst>
              </a:tr>
              <a:tr h="986497">
                <a:tc>
                  <a:txBody>
                    <a:bodyPr/>
                    <a:lstStyle/>
                    <a:p>
                      <a:pPr marL="0" marR="0">
                        <a:spcBef>
                          <a:spcPts val="0"/>
                        </a:spcBef>
                        <a:spcAft>
                          <a:spcPts val="0"/>
                        </a:spcAft>
                      </a:pPr>
                      <a:r>
                        <a:rPr lang="en-US" sz="1400" b="1">
                          <a:solidFill>
                            <a:schemeClr val="lt1"/>
                          </a:solidFill>
                          <a:effectLst/>
                          <a:latin typeface="+mn-lt"/>
                          <a:ea typeface="+mn-ea"/>
                          <a:cs typeface="+mn-cs"/>
                        </a:rPr>
                        <a:t>Rideshare Matching</a:t>
                      </a:r>
                    </a:p>
                  </a:txBody>
                  <a:tcPr marL="68580" marR="68580" marT="0" marB="0"/>
                </a:tc>
                <a:tc>
                  <a:txBody>
                    <a:bodyPr/>
                    <a:lstStyle/>
                    <a:p>
                      <a:pPr marL="0" marR="0">
                        <a:spcBef>
                          <a:spcPts val="0"/>
                        </a:spcBef>
                        <a:spcAft>
                          <a:spcPts val="0"/>
                        </a:spcAft>
                      </a:pPr>
                      <a:r>
                        <a:rPr lang="en-US" sz="1400" b="1">
                          <a:solidFill>
                            <a:schemeClr val="lt1"/>
                          </a:solidFill>
                          <a:effectLst/>
                          <a:latin typeface="+mn-lt"/>
                          <a:ea typeface="+mn-ea"/>
                          <a:cs typeface="+mn-cs"/>
                        </a:rPr>
                        <a:t> </a:t>
                      </a:r>
                    </a:p>
                  </a:txBody>
                  <a:tcPr marL="68580" marR="68580" marT="0" marB="0"/>
                </a:tc>
                <a:tc>
                  <a:txBody>
                    <a:bodyPr/>
                    <a:lstStyle/>
                    <a:p>
                      <a:pPr marL="0" marR="0">
                        <a:spcBef>
                          <a:spcPts val="0"/>
                        </a:spcBef>
                        <a:spcAft>
                          <a:spcPts val="0"/>
                        </a:spcAft>
                      </a:pPr>
                      <a:r>
                        <a:rPr lang="en-US" sz="1400" b="1" dirty="0">
                          <a:solidFill>
                            <a:schemeClr val="lt1"/>
                          </a:solidFill>
                          <a:effectLst/>
                          <a:latin typeface="+mn-lt"/>
                          <a:ea typeface="+mn-ea"/>
                          <a:cs typeface="+mn-cs"/>
                        </a:rPr>
                        <a:t> </a:t>
                      </a:r>
                    </a:p>
                  </a:txBody>
                  <a:tcPr marL="68580" marR="68580" marT="0" marB="0"/>
                </a:tc>
                <a:tc gridSpan="2">
                  <a:txBody>
                    <a:bodyPr/>
                    <a:lstStyle/>
                    <a:p>
                      <a:pPr marL="0" marR="0">
                        <a:spcBef>
                          <a:spcPts val="0"/>
                        </a:spcBef>
                        <a:spcAft>
                          <a:spcPts val="0"/>
                        </a:spcAft>
                      </a:pPr>
                      <a:endParaRPr lang="en-US" sz="1400" dirty="0">
                        <a:solidFill>
                          <a:schemeClr val="dk1"/>
                        </a:solidFill>
                        <a:effectLst/>
                        <a:latin typeface="+mn-lt"/>
                        <a:ea typeface="+mn-ea"/>
                        <a:cs typeface="+mn-cs"/>
                      </a:endParaRPr>
                    </a:p>
                    <a:p>
                      <a:pPr marL="0" marR="0">
                        <a:spcBef>
                          <a:spcPts val="0"/>
                        </a:spcBef>
                        <a:spcAft>
                          <a:spcPts val="0"/>
                        </a:spcAft>
                      </a:pPr>
                      <a:r>
                        <a:rPr lang="en-US" sz="1400" dirty="0">
                          <a:solidFill>
                            <a:schemeClr val="dk1"/>
                          </a:solidFill>
                          <a:effectLst/>
                          <a:latin typeface="+mn-lt"/>
                          <a:ea typeface="+mn-ea"/>
                          <a:cs typeface="+mn-cs"/>
                        </a:rPr>
                        <a:t>Students, faculty and staff can use King County Transportation - Rideshare Online for carpool and vanpool information.</a:t>
                      </a:r>
                    </a:p>
                  </a:txBody>
                  <a:tcPr marL="68580" marR="68580" marT="0" marB="0"/>
                </a:tc>
                <a:tc hMerge="1">
                  <a:txBody>
                    <a:bodyPr/>
                    <a:lstStyle/>
                    <a:p>
                      <a:endParaRPr lang="en-US"/>
                    </a:p>
                  </a:txBody>
                  <a:tcPr/>
                </a:tc>
                <a:extLst>
                  <a:ext uri="{0D108BD9-81ED-4DB2-BD59-A6C34878D82A}">
                    <a16:rowId xmlns:a16="http://schemas.microsoft.com/office/drawing/2014/main" val="1979358842"/>
                  </a:ext>
                </a:extLst>
              </a:tr>
            </a:tbl>
          </a:graphicData>
        </a:graphic>
      </p:graphicFrame>
    </p:spTree>
    <p:extLst>
      <p:ext uri="{BB962C8B-B14F-4D97-AF65-F5344CB8AC3E}">
        <p14:creationId xmlns:p14="http://schemas.microsoft.com/office/powerpoint/2010/main" val="847924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87954" y="797098"/>
            <a:ext cx="5941695" cy="228600"/>
          </a:xfrm>
          <a:prstGeom prst="rect">
            <a:avLst/>
          </a:prstGeom>
        </p:spPr>
        <p:txBody>
          <a:bodyPr vert="horz" wrap="square" lIns="0" tIns="0" rIns="0" bIns="0" rtlCol="0">
            <a:spAutoFit/>
          </a:bodyPr>
          <a:lstStyle/>
          <a:p>
            <a:pPr marL="12700">
              <a:lnSpc>
                <a:spcPct val="100000"/>
              </a:lnSpc>
            </a:pPr>
            <a:r>
              <a:rPr sz="1600" b="1" dirty="0">
                <a:solidFill>
                  <a:srgbClr val="2D74B5"/>
                </a:solidFill>
                <a:latin typeface="Arial Black"/>
                <a:cs typeface="Arial Black"/>
              </a:rPr>
              <a:t>M</a:t>
            </a:r>
            <a:r>
              <a:rPr sz="1600" b="1" spc="-10" dirty="0">
                <a:solidFill>
                  <a:srgbClr val="2D74B5"/>
                </a:solidFill>
                <a:latin typeface="Arial Black"/>
                <a:cs typeface="Arial Black"/>
              </a:rPr>
              <a:t>I</a:t>
            </a:r>
            <a:r>
              <a:rPr sz="1600" b="1" dirty="0">
                <a:solidFill>
                  <a:srgbClr val="2D74B5"/>
                </a:solidFill>
                <a:latin typeface="Arial Black"/>
                <a:cs typeface="Arial Black"/>
              </a:rPr>
              <a:t>M</a:t>
            </a:r>
            <a:r>
              <a:rPr sz="1600" b="1" spc="-5" dirty="0">
                <a:solidFill>
                  <a:srgbClr val="2D74B5"/>
                </a:solidFill>
                <a:latin typeface="Arial Black"/>
                <a:cs typeface="Arial Black"/>
              </a:rPr>
              <a:t>P </a:t>
            </a:r>
            <a:r>
              <a:rPr sz="1600" b="1" spc="-10" dirty="0">
                <a:solidFill>
                  <a:srgbClr val="2D74B5"/>
                </a:solidFill>
                <a:latin typeface="Arial Black"/>
                <a:cs typeface="Arial Black"/>
              </a:rPr>
              <a:t>Env</a:t>
            </a:r>
            <a:r>
              <a:rPr sz="1600" b="1" dirty="0">
                <a:solidFill>
                  <a:srgbClr val="2D74B5"/>
                </a:solidFill>
                <a:latin typeface="Arial Black"/>
                <a:cs typeface="Arial Black"/>
              </a:rPr>
              <a:t>i</a:t>
            </a:r>
            <a:r>
              <a:rPr sz="1600" b="1" spc="-5" dirty="0">
                <a:solidFill>
                  <a:srgbClr val="2D74B5"/>
                </a:solidFill>
                <a:latin typeface="Arial Black"/>
                <a:cs typeface="Arial Black"/>
              </a:rPr>
              <a:t>ro</a:t>
            </a:r>
            <a:r>
              <a:rPr sz="1600" b="1" spc="5" dirty="0">
                <a:solidFill>
                  <a:srgbClr val="2D74B5"/>
                </a:solidFill>
                <a:latin typeface="Arial Black"/>
                <a:cs typeface="Arial Black"/>
              </a:rPr>
              <a:t>n</a:t>
            </a:r>
            <a:r>
              <a:rPr sz="1600" b="1" spc="-5" dirty="0">
                <a:solidFill>
                  <a:srgbClr val="2D74B5"/>
                </a:solidFill>
                <a:latin typeface="Arial Black"/>
                <a:cs typeface="Arial Black"/>
              </a:rPr>
              <a:t>mental </a:t>
            </a:r>
            <a:r>
              <a:rPr sz="1600" b="1" spc="-10" dirty="0">
                <a:solidFill>
                  <a:srgbClr val="2D74B5"/>
                </a:solidFill>
                <a:latin typeface="Arial Black"/>
                <a:cs typeface="Arial Black"/>
              </a:rPr>
              <a:t>Imp</a:t>
            </a:r>
            <a:r>
              <a:rPr sz="1600" b="1" dirty="0">
                <a:solidFill>
                  <a:srgbClr val="2D74B5"/>
                </a:solidFill>
                <a:latin typeface="Arial Black"/>
                <a:cs typeface="Arial Black"/>
              </a:rPr>
              <a:t>a</a:t>
            </a:r>
            <a:r>
              <a:rPr sz="1600" b="1" spc="0" dirty="0">
                <a:solidFill>
                  <a:srgbClr val="2D74B5"/>
                </a:solidFill>
                <a:latin typeface="Arial Black"/>
                <a:cs typeface="Arial Black"/>
              </a:rPr>
              <a:t>c</a:t>
            </a:r>
            <a:r>
              <a:rPr sz="1600" b="1" spc="-5" dirty="0">
                <a:solidFill>
                  <a:srgbClr val="2D74B5"/>
                </a:solidFill>
                <a:latin typeface="Arial Black"/>
                <a:cs typeface="Arial Black"/>
              </a:rPr>
              <a:t>t </a:t>
            </a:r>
            <a:r>
              <a:rPr sz="1600" b="1" spc="-10" dirty="0">
                <a:solidFill>
                  <a:srgbClr val="2D74B5"/>
                </a:solidFill>
                <a:latin typeface="Arial Black"/>
                <a:cs typeface="Arial Black"/>
              </a:rPr>
              <a:t>St</a:t>
            </a:r>
            <a:r>
              <a:rPr sz="1600" b="1" spc="-5" dirty="0">
                <a:solidFill>
                  <a:srgbClr val="2D74B5"/>
                </a:solidFill>
                <a:latin typeface="Arial Black"/>
                <a:cs typeface="Arial Black"/>
              </a:rPr>
              <a:t>at</a:t>
            </a:r>
            <a:r>
              <a:rPr sz="1600" b="1" spc="5" dirty="0">
                <a:solidFill>
                  <a:srgbClr val="2D74B5"/>
                </a:solidFill>
                <a:latin typeface="Arial Black"/>
                <a:cs typeface="Arial Black"/>
              </a:rPr>
              <a:t>e</a:t>
            </a:r>
            <a:r>
              <a:rPr sz="1600" b="1" spc="-5" dirty="0">
                <a:solidFill>
                  <a:srgbClr val="2D74B5"/>
                </a:solidFill>
                <a:latin typeface="Arial Black"/>
                <a:cs typeface="Arial Black"/>
              </a:rPr>
              <a:t>ment </a:t>
            </a:r>
            <a:r>
              <a:rPr sz="1600" b="1" dirty="0">
                <a:solidFill>
                  <a:srgbClr val="2D74B5"/>
                </a:solidFill>
                <a:latin typeface="Arial Black"/>
                <a:cs typeface="Arial Black"/>
              </a:rPr>
              <a:t>(</a:t>
            </a:r>
            <a:r>
              <a:rPr sz="1600" b="1" spc="-10" dirty="0">
                <a:solidFill>
                  <a:srgbClr val="2D74B5"/>
                </a:solidFill>
                <a:latin typeface="Arial Black"/>
                <a:cs typeface="Arial Black"/>
              </a:rPr>
              <a:t>EIS</a:t>
            </a:r>
            <a:r>
              <a:rPr sz="1600" b="1" spc="-5" dirty="0">
                <a:solidFill>
                  <a:srgbClr val="2D74B5"/>
                </a:solidFill>
                <a:latin typeface="Arial Black"/>
                <a:cs typeface="Arial Black"/>
              </a:rPr>
              <a:t>)</a:t>
            </a:r>
            <a:r>
              <a:rPr sz="1600" b="1" spc="20" dirty="0">
                <a:solidFill>
                  <a:srgbClr val="2D74B5"/>
                </a:solidFill>
                <a:latin typeface="Arial Black"/>
                <a:cs typeface="Arial Black"/>
              </a:rPr>
              <a:t> </a:t>
            </a:r>
            <a:r>
              <a:rPr sz="1600" b="1" spc="-10" dirty="0">
                <a:solidFill>
                  <a:srgbClr val="2D74B5"/>
                </a:solidFill>
                <a:latin typeface="Arial Black"/>
                <a:cs typeface="Arial Black"/>
              </a:rPr>
              <a:t>Pro</a:t>
            </a:r>
            <a:r>
              <a:rPr sz="1600" b="1" dirty="0">
                <a:solidFill>
                  <a:srgbClr val="2D74B5"/>
                </a:solidFill>
                <a:latin typeface="Arial Black"/>
                <a:cs typeface="Arial Black"/>
              </a:rPr>
              <a:t>c</a:t>
            </a:r>
            <a:r>
              <a:rPr sz="1600" b="1" spc="0" dirty="0">
                <a:solidFill>
                  <a:srgbClr val="2D74B5"/>
                </a:solidFill>
                <a:latin typeface="Arial Black"/>
                <a:cs typeface="Arial Black"/>
              </a:rPr>
              <a:t>e</a:t>
            </a:r>
            <a:r>
              <a:rPr sz="1600" b="1" spc="-5" dirty="0">
                <a:solidFill>
                  <a:srgbClr val="2D74B5"/>
                </a:solidFill>
                <a:latin typeface="Arial Black"/>
                <a:cs typeface="Arial Black"/>
              </a:rPr>
              <a:t>ss</a:t>
            </a:r>
            <a:endParaRPr sz="1600">
              <a:latin typeface="Arial Black"/>
              <a:cs typeface="Arial Black"/>
            </a:endParaRPr>
          </a:p>
        </p:txBody>
      </p:sp>
      <p:sp>
        <p:nvSpPr>
          <p:cNvPr id="3" name="object 3"/>
          <p:cNvSpPr/>
          <p:nvPr/>
        </p:nvSpPr>
        <p:spPr>
          <a:xfrm>
            <a:off x="896111" y="1764283"/>
            <a:ext cx="8267700" cy="0"/>
          </a:xfrm>
          <a:custGeom>
            <a:avLst/>
            <a:gdLst/>
            <a:ahLst/>
            <a:cxnLst/>
            <a:rect l="l" t="t" r="r" b="b"/>
            <a:pathLst>
              <a:path w="8267700">
                <a:moveTo>
                  <a:pt x="0" y="0"/>
                </a:moveTo>
                <a:lnTo>
                  <a:pt x="8267446" y="0"/>
                </a:lnTo>
              </a:path>
            </a:pathLst>
          </a:custGeom>
          <a:ln w="38100">
            <a:solidFill>
              <a:srgbClr val="2D74B5"/>
            </a:solidFill>
          </a:ln>
        </p:spPr>
        <p:txBody>
          <a:bodyPr wrap="square" lIns="0" tIns="0" rIns="0" bIns="0" rtlCol="0"/>
          <a:lstStyle/>
          <a:p>
            <a:endParaRPr/>
          </a:p>
        </p:txBody>
      </p:sp>
      <p:sp>
        <p:nvSpPr>
          <p:cNvPr id="4" name="object 4"/>
          <p:cNvSpPr/>
          <p:nvPr/>
        </p:nvSpPr>
        <p:spPr>
          <a:xfrm>
            <a:off x="896111" y="7297369"/>
            <a:ext cx="8267700" cy="0"/>
          </a:xfrm>
          <a:custGeom>
            <a:avLst/>
            <a:gdLst/>
            <a:ahLst/>
            <a:cxnLst/>
            <a:rect l="l" t="t" r="r" b="b"/>
            <a:pathLst>
              <a:path w="8267700">
                <a:moveTo>
                  <a:pt x="0" y="0"/>
                </a:moveTo>
                <a:lnTo>
                  <a:pt x="8267446" y="0"/>
                </a:lnTo>
              </a:path>
            </a:pathLst>
          </a:custGeom>
          <a:ln w="38100">
            <a:solidFill>
              <a:srgbClr val="2D74B5"/>
            </a:solidFill>
          </a:ln>
        </p:spPr>
        <p:txBody>
          <a:bodyPr wrap="square" lIns="0" tIns="0" rIns="0" bIns="0" rtlCol="0"/>
          <a:lstStyle/>
          <a:p>
            <a:endParaRPr/>
          </a:p>
        </p:txBody>
      </p:sp>
      <p:sp>
        <p:nvSpPr>
          <p:cNvPr id="5" name="object 5"/>
          <p:cNvSpPr/>
          <p:nvPr/>
        </p:nvSpPr>
        <p:spPr>
          <a:xfrm>
            <a:off x="591819" y="211454"/>
            <a:ext cx="2305050" cy="1143000"/>
          </a:xfrm>
          <a:prstGeom prst="rect">
            <a:avLst/>
          </a:prstGeom>
          <a:blipFill>
            <a:blip r:embed="rId2" cstate="print"/>
            <a:stretch>
              <a:fillRect/>
            </a:stretch>
          </a:blipFill>
        </p:spPr>
        <p:txBody>
          <a:bodyPr wrap="square" lIns="0" tIns="0" rIns="0" bIns="0" rtlCol="0"/>
          <a:lstStyle/>
          <a:p>
            <a:endParaRPr/>
          </a:p>
        </p:txBody>
      </p:sp>
      <p:sp>
        <p:nvSpPr>
          <p:cNvPr id="6" name="TextBox 5">
            <a:extLst>
              <a:ext uri="{FF2B5EF4-FFF2-40B4-BE49-F238E27FC236}">
                <a16:creationId xmlns:a16="http://schemas.microsoft.com/office/drawing/2014/main" id="{52E82B0F-8C39-F4AF-FD52-89A529C52658}"/>
              </a:ext>
            </a:extLst>
          </p:cNvPr>
          <p:cNvSpPr txBox="1"/>
          <p:nvPr/>
        </p:nvSpPr>
        <p:spPr>
          <a:xfrm>
            <a:off x="2514600" y="2955819"/>
            <a:ext cx="5029200" cy="549381"/>
          </a:xfrm>
          <a:prstGeom prst="rect">
            <a:avLst/>
          </a:prstGeom>
          <a:noFill/>
        </p:spPr>
        <p:txBody>
          <a:bodyPr wrap="square">
            <a:spAutoFit/>
          </a:bodyPr>
          <a:lstStyle/>
          <a:p>
            <a:pPr algn="ctr"/>
            <a:r>
              <a:rPr kumimoji="0" lang="en-US" sz="2970" b="1" i="0" u="none" strike="noStrike" kern="1200" cap="none" spc="0" normalizeH="0" baseline="0" noProof="0" dirty="0">
                <a:ln>
                  <a:noFill/>
                </a:ln>
                <a:solidFill>
                  <a:srgbClr val="873241"/>
                </a:solidFill>
                <a:effectLst/>
                <a:uLnTx/>
                <a:uFillTx/>
                <a:latin typeface="Calibri Light" panose="020F0302020204030204"/>
                <a:ea typeface="+mj-ea"/>
                <a:cs typeface="+mj-cs"/>
              </a:rPr>
              <a:t>Questions or Comments?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250</TotalTime>
  <Words>800</Words>
  <Application>Microsoft Office PowerPoint</Application>
  <PresentationFormat>Custom</PresentationFormat>
  <Paragraphs>133</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Black</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Seattle Municipal Jail</dc:title>
  <dc:creator>Preferred Customer</dc:creator>
  <cp:lastModifiedBy>Stefanie  Herzstein</cp:lastModifiedBy>
  <cp:revision>9</cp:revision>
  <dcterms:created xsi:type="dcterms:W3CDTF">2020-09-23T19:09:11Z</dcterms:created>
  <dcterms:modified xsi:type="dcterms:W3CDTF">2023-01-24T01:57:58Z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2020-09-22T00:00:00Z</vt:filetime>
  </property>
  <property fmtid="{D5CDD505-2E9C-101B-9397-08002B2CF9AE}" pid="3" name="Creator">
    <vt:lpwstr>Microsoft® Word for Microsoft 365</vt:lpwstr>
  </property>
  <property fmtid="{D5CDD505-2E9C-101B-9397-08002B2CF9AE}" pid="4" name="LastSaved">
    <vt:filetime>2020-09-24T00:00:00Z</vt:filetime>
  </property>
</Properties>
</file>